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38" r:id="rId2"/>
  </p:sldMasterIdLst>
  <p:notesMasterIdLst>
    <p:notesMasterId r:id="rId14"/>
  </p:notes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E4632-DFB4-42A3-B718-5A7B52C5CDF1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40F14-6887-4771-A4B0-9F8961081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7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40F14-6887-4771-A4B0-9F89610811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6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2A9E-A78E-4287-B5DB-2E196D898ABD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A13-6D4F-46C7-95D8-219A5C3F1353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E7E96-4EB4-442C-B5AB-33438AF9FEB5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45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574B-BD7A-4663-899F-25F4447DAA21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24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524D-CEC5-469A-B0DC-FEDD6F566479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77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241D-9CB1-46E3-AF86-DA2F9F842028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21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D972-521D-438F-8EAF-6BA339B809E2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7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6ECA-746A-4EED-8AD6-BA8CC67B40A3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E336-24CC-479F-A808-ACC13E26E3EA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4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7730-02C8-41DB-81B2-E2C19670B878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4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626-2852-45F1-860D-A6C89E9F8E2B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1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1BDE-6115-4564-BAEB-ABC4BEDA851E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39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167B-192F-42A7-863A-9402912451E1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0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24AE-C441-4B17-A806-93263E09BE70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8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84DE-350C-45F5-A702-5F35C697E069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73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56-BC2C-46C7-877D-8799D6D83188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53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81B3-384F-4219-9041-D08C5683592E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80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2E83-13A2-41C5-9502-3E5FBEC172C0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54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75ED-A305-4D0D-9A01-40A387DDF86F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56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E7-CB35-43C5-9A27-340BD4C873A3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7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8F94-A158-4B93-B154-BD1820CF7F05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1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8B69-2DB9-41BA-A0D4-F30B3C6D47D3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E435-5ED2-4E4A-9240-3E3B27367D06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5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728-F11A-4D00-8B68-7BE18C1E7BA5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0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E3C2-D5A1-4E5F-BFF2-734292552301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1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45C4-41DC-4C7C-BAEA-DF339B3F8AE6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3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A24-CB7D-41B0-945E-90CEA21CC547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4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E210-9B5C-4CA8-8E2A-191019781C0E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8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0492C28-63C3-4DA1-B428-433E16F9116E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7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94F19F-6C6D-4AA9-969E-1E80A8D6A707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43E2B8-3C25-4385-B484-5E448F97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6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857" y="522028"/>
            <a:ext cx="10018713" cy="93828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Computer Graphics: Line drawing Algorithms</a:t>
            </a:r>
            <a:endParaRPr lang="en-US" dirty="0"/>
          </a:p>
        </p:txBody>
      </p:sp>
      <p:pic>
        <p:nvPicPr>
          <p:cNvPr id="1030" name="Picture 6" descr="https://lh5.googleusercontent.com/-r-gBhPqbZCQ/UycUwslb0pI/AAAAAAAAAGw/w9021MpuW6U/w346-h418/soham_logo+-+Copy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84" y="1624085"/>
            <a:ext cx="4206240" cy="508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68E3-F88F-4619-97A2-1205F940BF07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soham.jisit@gmail.com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E2B8-3C25-4385-B484-5E448F97F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70" y="4751573"/>
            <a:ext cx="1463040" cy="195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0937" y="138122"/>
            <a:ext cx="7740381" cy="74898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solidFill>
                  <a:srgbClr val="FFC000"/>
                </a:solidFill>
              </a:rPr>
              <a:t>DDA: </a:t>
            </a:r>
            <a:r>
              <a:rPr lang="en-US" sz="4400" i="1" dirty="0" smtClean="0">
                <a:solidFill>
                  <a:schemeClr val="bg1"/>
                </a:solidFill>
              </a:rPr>
              <a:t>Easier</a:t>
            </a:r>
            <a:r>
              <a:rPr lang="en-US" sz="4400" dirty="0" smtClean="0">
                <a:solidFill>
                  <a:schemeClr val="bg1"/>
                </a:solidFill>
              </a:rPr>
              <a:t> and Generic Approach 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937" y="1011207"/>
            <a:ext cx="7589520" cy="5834653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21198764">
            <a:off x="4420727" y="5333554"/>
            <a:ext cx="5123144" cy="286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43127" y="4527861"/>
            <a:ext cx="2467864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Plotting a Pixel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Differs across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Programming 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languages</a:t>
            </a:r>
            <a:endParaRPr lang="en-US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8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build="p" animBg="1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70" y="4751573"/>
            <a:ext cx="1463040" cy="195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0937" y="138122"/>
            <a:ext cx="9380841" cy="74898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rgbClr val="FFC000"/>
                </a:solidFill>
              </a:rPr>
              <a:t>Do Yourself: </a:t>
            </a:r>
            <a:r>
              <a:rPr lang="en-US" sz="4000" i="1" dirty="0" smtClean="0">
                <a:solidFill>
                  <a:schemeClr val="bg1"/>
                </a:solidFill>
              </a:rPr>
              <a:t>Deduction from </a:t>
            </a:r>
            <a:r>
              <a:rPr lang="en-US" sz="4000" i="1" dirty="0" smtClean="0">
                <a:solidFill>
                  <a:srgbClr val="00B0F0"/>
                </a:solidFill>
              </a:rPr>
              <a:t>DDA</a:t>
            </a:r>
            <a:r>
              <a:rPr lang="en-US" sz="4400" i="1" dirty="0" smtClean="0">
                <a:solidFill>
                  <a:schemeClr val="bg1"/>
                </a:solidFill>
              </a:rPr>
              <a:t> Algorithm </a:t>
            </a:r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66755" y="1097281"/>
                <a:ext cx="7772400" cy="56489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Set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dx</a:t>
                </a:r>
                <a:r>
                  <a:rPr lang="en-US" sz="2400" dirty="0" smtClean="0"/>
                  <a:t>=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Abs</a:t>
                </a:r>
                <a:r>
                  <a:rPr lang="en-US" sz="2400" dirty="0" smtClean="0"/>
                  <a:t>(x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– x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)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Set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dy</a:t>
                </a:r>
                <a:r>
                  <a:rPr lang="en-US" sz="2400" dirty="0" smtClean="0"/>
                  <a:t>= </a:t>
                </a:r>
                <a:r>
                  <a:rPr lang="en-US" sz="2400" dirty="0">
                    <a:solidFill>
                      <a:srgbClr val="00B0F0"/>
                    </a:solidFill>
                  </a:rPr>
                  <a:t>Ab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s</a:t>
                </a:r>
                <a:r>
                  <a:rPr lang="en-US" sz="2400" dirty="0" smtClean="0"/>
                  <a:t>(y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– y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)</a:t>
                </a: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IF (dx </a:t>
                </a:r>
                <a:r>
                  <a:rPr lang="en-US" sz="20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≥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dy</a:t>
                </a:r>
                <a:r>
                  <a:rPr lang="en-US" sz="2000" dirty="0" smtClean="0"/>
                  <a:t>) THEN</a:t>
                </a:r>
              </a:p>
              <a:p>
                <a:pPr marL="742950" lvl="1" indent="-285750">
                  <a:buFont typeface="Wingdings" panose="05000000000000000000" pitchFamily="2" charset="2"/>
                  <a:buChar char="q"/>
                </a:pP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:r>
                  <a:rPr lang="en-US" b="1" dirty="0" err="1" smtClean="0">
                    <a:solidFill>
                      <a:srgbClr val="FFC000"/>
                    </a:solidFill>
                  </a:rPr>
                  <a:t>Number_Of_Steps</a:t>
                </a: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dx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     ELSE</a:t>
                </a:r>
              </a:p>
              <a:p>
                <a:pPr marL="742950" lvl="1" indent="-285750">
                  <a:buFont typeface="Wingdings" panose="05000000000000000000" pitchFamily="2" charset="2"/>
                  <a:buChar char="q"/>
                </a:pPr>
                <a:r>
                  <a:rPr lang="en-US" dirty="0"/>
                  <a:t> </a:t>
                </a:r>
                <a:r>
                  <a:rPr lang="en-US" dirty="0" smtClean="0"/>
                  <a:t>       </a:t>
                </a:r>
                <a:r>
                  <a:rPr lang="en-US" dirty="0"/>
                  <a:t> </a:t>
                </a:r>
                <a:r>
                  <a:rPr lang="en-US" b="1" dirty="0" err="1">
                    <a:solidFill>
                      <a:srgbClr val="FFC000"/>
                    </a:solidFill>
                  </a:rPr>
                  <a:t>Number_Of_Steps</a:t>
                </a:r>
                <a:r>
                  <a:rPr lang="en-US" dirty="0"/>
                  <a:t>=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dy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   END-IF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l-GR" b="1" dirty="0" smtClean="0">
                    <a:solidFill>
                      <a:srgbClr val="00B0F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Δ</a:t>
                </a:r>
                <a:r>
                  <a:rPr lang="en-US" b="1" dirty="0" smtClean="0">
                    <a:solidFill>
                      <a:srgbClr val="00B0F0"/>
                    </a:solidFill>
                  </a:rPr>
                  <a:t>x</a:t>
                </a:r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Number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_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_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Steps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l-GR" b="1" dirty="0" smtClean="0">
                    <a:solidFill>
                      <a:srgbClr val="00B0F0"/>
                    </a:solidFill>
                    <a:latin typeface="Gulim" panose="020B0600000101010101" pitchFamily="34" charset="-127"/>
                    <a:ea typeface="Gulim" panose="020B0600000101010101" pitchFamily="34" charset="-127"/>
                  </a:rPr>
                  <a:t>Δ</a:t>
                </a:r>
                <a:r>
                  <a:rPr lang="en-US" b="1" dirty="0" smtClean="0">
                    <a:solidFill>
                      <a:srgbClr val="00B0F0"/>
                    </a:solidFill>
                  </a:rPr>
                  <a:t>y</a:t>
                </a:r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Number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_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_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C000"/>
                            </a:solidFill>
                          </a:rPr>
                          <m:t>Steps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X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 = X</a:t>
                </a:r>
                <a:r>
                  <a:rPr lang="en-US" baseline="-25000" dirty="0" smtClean="0"/>
                  <a:t>1 </a:t>
                </a:r>
                <a:r>
                  <a:rPr lang="en-US" dirty="0" smtClean="0"/>
                  <a:t>; Y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= Y</a:t>
                </a:r>
                <a:r>
                  <a:rPr lang="en-US" baseline="-25000" dirty="0" smtClean="0"/>
                  <a:t>1</a:t>
                </a:r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 FOR   I=1 To 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Number_Of_Steps</a:t>
                </a:r>
                <a:endParaRPr lang="en-US" dirty="0" smtClean="0">
                  <a:solidFill>
                    <a:srgbClr val="FFC000"/>
                  </a:solidFill>
                </a:endParaRP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 smtClean="0"/>
                  <a:t>   plot(X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 , Y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, Color-You-Like)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 </a:t>
                </a:r>
                <a:r>
                  <a:rPr lang="en-US" dirty="0" smtClean="0"/>
                  <a:t>  X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 : = X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 + </a:t>
                </a:r>
                <a:r>
                  <a:rPr lang="el-GR" dirty="0" smtClean="0">
                    <a:latin typeface="Gulim" panose="020B0600000101010101" pitchFamily="34" charset="-127"/>
                    <a:ea typeface="Gulim" panose="020B0600000101010101" pitchFamily="34" charset="-127"/>
                  </a:rPr>
                  <a:t>Δ</a:t>
                </a:r>
                <a:r>
                  <a:rPr lang="en-US" dirty="0" smtClean="0"/>
                  <a:t>x;        Y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 : = Y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 + </a:t>
                </a:r>
                <a:r>
                  <a:rPr lang="el-GR" dirty="0" smtClean="0">
                    <a:latin typeface="Gulim" panose="020B0600000101010101" pitchFamily="34" charset="-127"/>
                    <a:ea typeface="Gulim" panose="020B0600000101010101" pitchFamily="34" charset="-127"/>
                  </a:rPr>
                  <a:t>Δ</a:t>
                </a:r>
                <a:r>
                  <a:rPr lang="en-US" dirty="0" smtClean="0"/>
                  <a:t>y</a:t>
                </a:r>
              </a:p>
              <a:p>
                <a:r>
                  <a:rPr lang="en-US" dirty="0" smtClean="0"/>
                  <a:t>      NEXT  I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755" y="1097281"/>
                <a:ext cx="7772400" cy="5648982"/>
              </a:xfrm>
              <a:prstGeom prst="rect">
                <a:avLst/>
              </a:prstGeom>
              <a:blipFill rotWithShape="0">
                <a:blip r:embed="rId3"/>
                <a:stretch>
                  <a:fillRect l="-939" t="-753" b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75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263" y="1426563"/>
            <a:ext cx="1847850" cy="246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57" y="411078"/>
            <a:ext cx="9567081" cy="91275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Draw a Straight Line in MS-Paint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023" y="1426564"/>
            <a:ext cx="5010150" cy="2466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6907" y="4353636"/>
            <a:ext cx="4877659" cy="649188"/>
          </a:xfrm>
          <a:prstGeom prst="wedgeEllipseCallout">
            <a:avLst>
              <a:gd name="adj1" fmla="val -37272"/>
              <a:gd name="adj2" fmla="val -1455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Now increase Line Width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9966" y="5462922"/>
            <a:ext cx="5029200" cy="118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0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120" y="1380574"/>
            <a:ext cx="1847850" cy="246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57" y="411078"/>
            <a:ext cx="7740381" cy="91275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Is It a Stair-step  or what!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547" y="2238801"/>
            <a:ext cx="3566160" cy="84249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457071" y="2660050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82154" y="2660049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949441" y="2659740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30844" y="2673190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91461" y="2673190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899979" y="2715711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279745" y="2758550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517863" y="2759204"/>
            <a:ext cx="450166" cy="1883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98180" y="4656432"/>
            <a:ext cx="2603598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Why did these  happen? 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51935" y="5162114"/>
            <a:ext cx="482055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mic Sans MS" panose="030F0702030302020204" pitchFamily="66" charset="0"/>
              </a:rPr>
              <a:t>It is not a continuous Line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22273" y="5901305"/>
            <a:ext cx="4491935" cy="461665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Coordinates are Continuous</a:t>
            </a:r>
            <a:endParaRPr lang="en-US" sz="2400" b="1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970" y="1596651"/>
            <a:ext cx="792403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Pixels are discrete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they belong to Computer’s Display Unit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38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120" y="1380576"/>
            <a:ext cx="1463040" cy="195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57" y="411078"/>
            <a:ext cx="7740381" cy="91275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Into The Straight Line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28032" y="1534690"/>
                <a:ext cx="5143514" cy="1015663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6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6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66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6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6600" dirty="0" smtClean="0"/>
                  <a:t> + </a:t>
                </a:r>
                <a:r>
                  <a:rPr lang="en-US" sz="6600" dirty="0" smtClean="0">
                    <a:solidFill>
                      <a:srgbClr val="00B0F0"/>
                    </a:solidFill>
                  </a:rPr>
                  <a:t>c</a:t>
                </a:r>
                <a:endParaRPr lang="en-US" sz="6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032" y="1534690"/>
                <a:ext cx="5143514" cy="1015663"/>
              </a:xfrm>
              <a:prstGeom prst="rect">
                <a:avLst/>
              </a:prstGeom>
              <a:blipFill rotWithShape="0">
                <a:blip r:embed="rId3"/>
                <a:stretch>
                  <a:fillRect t="-24260" r="-590" b="-47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8032" y="2761209"/>
            <a:ext cx="5200650" cy="3200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128738" y="2866321"/>
                <a:ext cx="1875247" cy="553998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b="1" i="1" dirty="0">
                    <a:solidFill>
                      <a:srgbClr val="FFFF00"/>
                    </a:solidFill>
                    <a:latin typeface="Cambria" panose="02040503050406030204" pitchFamily="18" charset="0"/>
                  </a:rPr>
                  <a:t>m</a:t>
                </a:r>
                <a:r>
                  <a:rPr lang="en-US" sz="3600" b="1" dirty="0" smtClean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600" b="1" i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𝐭𝐚𝐧</m:t>
                        </m:r>
                      </m:fName>
                      <m:e>
                        <m:r>
                          <a:rPr lang="el-GR" sz="3600" b="1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func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738" y="2866321"/>
                <a:ext cx="1875247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14984" t="-27473" b="-50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 rot="579596">
            <a:off x="6266619" y="2567676"/>
            <a:ext cx="3833009" cy="516707"/>
          </a:xfrm>
          <a:prstGeom prst="rightArrow">
            <a:avLst>
              <a:gd name="adj1" fmla="val 45664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20914992">
            <a:off x="8316481" y="3615095"/>
            <a:ext cx="3335587" cy="34635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635318" y="4421875"/>
            <a:ext cx="2556681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c </a:t>
            </a:r>
            <a:r>
              <a:rPr lang="en-US" dirty="0" smtClean="0">
                <a:sym typeface="Wingdings" panose="05000000000000000000" pitchFamily="2" charset="2"/>
              </a:rPr>
              <a:t> intercept on Y-axis</a:t>
            </a:r>
            <a:endParaRPr lang="en-US" dirty="0"/>
          </a:p>
        </p:txBody>
      </p:sp>
      <p:sp>
        <p:nvSpPr>
          <p:cNvPr id="23" name="Left Arrow 22"/>
          <p:cNvSpPr/>
          <p:nvPr/>
        </p:nvSpPr>
        <p:spPr>
          <a:xfrm>
            <a:off x="6250441" y="4790364"/>
            <a:ext cx="3278241" cy="21628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5486400" y="4790364"/>
            <a:ext cx="764041" cy="586854"/>
          </a:xfrm>
          <a:prstGeom prst="leftBrac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120" y="1380576"/>
            <a:ext cx="1463040" cy="19532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388357" y="411078"/>
                <a:ext cx="7740381" cy="912756"/>
              </a:xfr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Significance of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>
                    <a:solidFill>
                      <a:srgbClr val="FFC000"/>
                    </a:solidFill>
                  </a:rPr>
                  <a:t> </a:t>
                </a:r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388357" y="411078"/>
                <a:ext cx="7740381" cy="912756"/>
              </a:xfrm>
              <a:blipFill rotWithShape="0">
                <a:blip r:embed="rId3"/>
                <a:stretch>
                  <a:fillRect t="-16993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197" y="1380576"/>
            <a:ext cx="4549797" cy="29260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776873" y="1571048"/>
                <a:ext cx="3274423" cy="193899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>
                              <a:ln w="3175" cmpd="sng">
                                <a:noFill/>
                              </a:ln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5400" i="1" smtClean="0">
                              <a:ln w="3175" cmpd="sng">
                                <a:noFill/>
                              </a:ln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5400" i="1" smtClean="0">
                              <a:ln w="3175" cmpd="sng">
                                <a:noFill/>
                              </a:ln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5400" i="1" smtClean="0">
                              <a:ln w="3175" cmpd="sng">
                                <a:noFill/>
                              </a:ln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5400" i="1" smtClean="0">
                              <a:ln w="3175" cmpd="sng">
                                <a:noFill/>
                              </a:ln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func>
                    </m:oMath>
                  </m:oMathPara>
                </a14:m>
                <a:endParaRPr lang="en-US" sz="5400" i="1" dirty="0">
                  <a:ln w="3175" cmpd="sng">
                    <a:noFill/>
                  </a:ln>
                  <a:solidFill>
                    <a:srgbClr val="FFFF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3600" dirty="0" smtClean="0"/>
                  <a:t>          </a:t>
                </a:r>
                <a:r>
                  <a:rPr lang="en-US" sz="5400" dirty="0" smtClean="0">
                    <a:ln w="3175" cmpd="sng">
                      <a:noFill/>
                    </a:ln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=</a:t>
                </a:r>
                <a:r>
                  <a:rPr lang="en-US" sz="36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000" b="0" i="1" baseline="-2500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000" b="0" i="1" baseline="-2500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baseline="-2500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baseline="-2500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6873" y="1571048"/>
                <a:ext cx="3274423" cy="1938992"/>
              </a:xfrm>
              <a:prstGeom prst="rect">
                <a:avLst/>
              </a:prstGeom>
              <a:blipFill rotWithShape="0">
                <a:blip r:embed="rId5"/>
                <a:stretch>
                  <a:fillRect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85648" y="4363398"/>
                <a:ext cx="7260609" cy="224875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∴ </a:t>
                </a:r>
                <a14:m>
                  <m:oMath xmlns:m="http://schemas.openxmlformats.org/officeDocument/2006/math">
                    <m:r>
                      <a:rPr lang="en-US" sz="5400" i="1">
                        <a:ln w="3175" cmpd="sng">
                          <a:noFill/>
                        </a:ln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 </a:t>
                </a:r>
                <a:r>
                  <a:rPr lang="en-US" sz="24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  <a:sym typeface="Wingdings" panose="05000000000000000000" pitchFamily="2" charset="2"/>
                  </a:rPr>
                  <a:t> change of value of Y per unit   			change  of value along X axis</a:t>
                </a:r>
              </a:p>
              <a:p>
                <a:r>
                  <a:rPr lang="en-US" sz="24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  <a:sym typeface="Wingdings" panose="05000000000000000000" pitchFamily="2" charset="2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5400" i="1">
                        <a:ln w="3175" cmpd="sng">
                          <a:noFill/>
                        </a:ln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4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440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648" y="4363398"/>
                <a:ext cx="7260609" cy="2248757"/>
              </a:xfrm>
              <a:prstGeom prst="rect">
                <a:avLst/>
              </a:prstGeom>
              <a:blipFill rotWithShape="0">
                <a:blip r:embed="rId6"/>
                <a:stretch>
                  <a:fillRect l="-2848" b="-5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6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5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5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 advAuto="1000"/>
      <p:bldP spid="10" grpId="0" build="p" animBg="1" advAuto="1000"/>
      <p:bldP spid="10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70" y="4751573"/>
            <a:ext cx="1463040" cy="19532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388357" y="411078"/>
                <a:ext cx="7740381" cy="912756"/>
              </a:xfr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Case Studies on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>
                    <a:solidFill>
                      <a:srgbClr val="FFC000"/>
                    </a:solidFill>
                  </a:rPr>
                  <a:t> </a:t>
                </a:r>
                <a:endParaRPr 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388357" y="411078"/>
                <a:ext cx="7740381" cy="912756"/>
              </a:xfrm>
              <a:blipFill rotWithShape="0">
                <a:blip r:embed="rId3"/>
                <a:stretch>
                  <a:fillRect t="-16993" b="-39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54110" y="1528549"/>
            <a:ext cx="7683514" cy="15081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m</a:t>
            </a:r>
            <a:r>
              <a:rPr lang="en-US" sz="3200" dirty="0" smtClean="0"/>
              <a:t>=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 panose="05000000000000000000" pitchFamily="2" charset="2"/>
              </a:rPr>
              <a:t></a:t>
            </a:r>
            <a:r>
              <a:rPr lang="en-US" sz="3200" dirty="0" smtClean="0"/>
              <a:t> the Line is parallel to X-axis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m</a:t>
            </a:r>
            <a:r>
              <a:rPr lang="en-US" sz="3200" dirty="0" smtClean="0"/>
              <a:t>=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∞ 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 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the Line is parallel to Y-axis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m</a:t>
            </a:r>
            <a:r>
              <a:rPr lang="en-US" sz="2800" dirty="0" smtClean="0"/>
              <a:t>=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  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 the line is inclined at </a:t>
            </a:r>
            <a:r>
              <a:rPr lang="en-US" sz="2800" dirty="0" smtClean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45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  <a:sym typeface="Wingdings" panose="05000000000000000000" pitchFamily="2" charset="2"/>
              </a:rPr>
              <a:t> degree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330" y="3186777"/>
            <a:ext cx="2387666" cy="2468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7938" y="3186777"/>
            <a:ext cx="2286000" cy="2440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01879" y="3186776"/>
            <a:ext cx="2286000" cy="24087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71547" y="5936776"/>
            <a:ext cx="6318781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Note:</a:t>
            </a:r>
            <a:r>
              <a:rPr lang="en-US" sz="2400" b="1" dirty="0" smtClean="0">
                <a:solidFill>
                  <a:srgbClr val="FFFF00"/>
                </a:solidFill>
              </a:rPr>
              <a:t>   See-Saw Steps are less in 3 cases above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70" y="4751573"/>
            <a:ext cx="1463040" cy="195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57" y="411078"/>
            <a:ext cx="7740381" cy="91275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Because, </a:t>
            </a:r>
            <a:r>
              <a:rPr lang="en-US" sz="4800" dirty="0" smtClean="0">
                <a:solidFill>
                  <a:srgbClr val="00B0F0"/>
                </a:solidFill>
              </a:rPr>
              <a:t>Pixels</a:t>
            </a:r>
            <a:r>
              <a:rPr lang="en-US" sz="4800" dirty="0" smtClean="0">
                <a:solidFill>
                  <a:schemeClr val="bg1"/>
                </a:solidFill>
              </a:rPr>
              <a:t> are </a:t>
            </a:r>
            <a:r>
              <a:rPr lang="en-US" sz="4800" dirty="0" smtClean="0">
                <a:solidFill>
                  <a:srgbClr val="FFC000"/>
                </a:solidFill>
              </a:rPr>
              <a:t>Discrete</a:t>
            </a:r>
            <a:endParaRPr lang="en-US" sz="48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51631" y="1548338"/>
                <a:ext cx="4611250" cy="8309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1.732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4800" dirty="0" smtClean="0"/>
                  <a:t> + </a:t>
                </a:r>
                <a:r>
                  <a:rPr lang="en-US" sz="5400" dirty="0">
                    <a:solidFill>
                      <a:srgbClr val="00B0F0"/>
                    </a:solidFill>
                  </a:rPr>
                  <a:t>2</a:t>
                </a:r>
                <a:endParaRPr lang="en-US" sz="6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631" y="1548338"/>
                <a:ext cx="4611250" cy="830997"/>
              </a:xfrm>
              <a:prstGeom prst="rect">
                <a:avLst/>
              </a:prstGeom>
              <a:blipFill rotWithShape="0">
                <a:blip r:embed="rId3"/>
                <a:stretch>
                  <a:fillRect t="-25180" r="-5000" b="-46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52931" y="1548338"/>
                <a:ext cx="2620371" cy="1142813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 =1.732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 panose="020B0602030504020204" pitchFamily="34" charset="0"/>
                      </a:rPr>
                      <m:t>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 panose="020B0602030504020204" pitchFamily="34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Lucida Sans Unicode" panose="020B0602030504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Lucida Sans Unicode" panose="020B0602030504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  </a:t>
                </a:r>
              </a:p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tan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Lucida Sans Unicode" panose="020B0602030504020204" pitchFamily="34" charset="0"/>
                          </a:rPr>
                          <m:t>60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Lucida Sans Unicode" panose="020B0602030504020204" pitchFamily="34" charset="0"/>
                          </a:rPr>
                          <m:t>°</m:t>
                        </m:r>
                      </m:e>
                    </m:func>
                  </m:oMath>
                </a14:m>
                <a:endParaRPr lang="en-US" sz="2400" dirty="0" smtClean="0">
                  <a:latin typeface="Lucida Sans Unicode" panose="020B0602030504020204" pitchFamily="34" charset="0"/>
                  <a:cs typeface="Lucida Sans Unicode" panose="020B0602030504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931" y="1548338"/>
                <a:ext cx="2620371" cy="1142813"/>
              </a:xfrm>
              <a:prstGeom prst="rect">
                <a:avLst/>
              </a:prstGeom>
              <a:blipFill rotWithShape="0">
                <a:blip r:embed="rId4"/>
                <a:stretch>
                  <a:fillRect l="-3464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316760" y="1779170"/>
            <a:ext cx="721771" cy="8309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∴ </a:t>
            </a:r>
            <a:endParaRPr lang="en-US" sz="4800" b="1" dirty="0"/>
          </a:p>
        </p:txBody>
      </p:sp>
      <p:sp>
        <p:nvSpPr>
          <p:cNvPr id="6" name="Rectangular Callout 5"/>
          <p:cNvSpPr/>
          <p:nvPr/>
        </p:nvSpPr>
        <p:spPr>
          <a:xfrm>
            <a:off x="2511190" y="2625454"/>
            <a:ext cx="2388359" cy="1255594"/>
          </a:xfrm>
          <a:prstGeom prst="wedgeRectCallout">
            <a:avLst>
              <a:gd name="adj1" fmla="val -85976"/>
              <a:gd name="adj2" fmla="val 11216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Let is Plot now!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52888"/>
              </p:ext>
            </p:extLst>
          </p:nvPr>
        </p:nvGraphicFramePr>
        <p:xfrm>
          <a:off x="5513696" y="2915655"/>
          <a:ext cx="6059606" cy="372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2826"/>
                <a:gridCol w="1747794"/>
                <a:gridCol w="31389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4000" b="0" i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endParaRPr lang="en-US" sz="4000" b="0" i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Decision?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Exactly 2</a:t>
                      </a:r>
                      <a:endPara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3.732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3.8 (Impossible) or 4?</a:t>
                      </a:r>
                      <a:endPara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5.464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5 or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5.5 (Impossible)</a:t>
                      </a:r>
                      <a:endPara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7.196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7.2 (Impossible)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or 7</a:t>
                      </a:r>
                      <a:endPara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8.928</a:t>
                      </a:r>
                      <a:endParaRPr lang="en-US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 </a:t>
                      </a:r>
                      <a:r>
                        <a:rPr lang="en-US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Or 9.3 (Impossible)</a:t>
                      </a:r>
                      <a:endPara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741680">
                <a:tc gridSpan="3"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Thus, plotting</a:t>
                      </a:r>
                      <a:r>
                        <a:rPr lang="en-US" b="1" baseline="0" dirty="0" smtClean="0"/>
                        <a:t> on Graph is not accurate</a:t>
                      </a:r>
                    </a:p>
                    <a:p>
                      <a:pPr algn="l"/>
                      <a:r>
                        <a:rPr lang="en-US" b="1" baseline="0" dirty="0" smtClean="0"/>
                        <a:t>For, pixels are discrete while points are not!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15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 animBg="1" advAuto="500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70" y="4751573"/>
            <a:ext cx="1463040" cy="195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57" y="411078"/>
            <a:ext cx="7740381" cy="91275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Line drawing Algorithm-1: DDA</a:t>
            </a:r>
            <a:endParaRPr lang="en-US" sz="4800" dirty="0">
              <a:solidFill>
                <a:srgbClr val="FFC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357" y="1429673"/>
            <a:ext cx="5886450" cy="504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45925" y="3392152"/>
            <a:ext cx="2468880" cy="11512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4109" y="2110249"/>
            <a:ext cx="2468880" cy="9594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2705" y="3734315"/>
            <a:ext cx="5499948" cy="2560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975785" y="2040337"/>
            <a:ext cx="3474720" cy="179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70" y="4751573"/>
            <a:ext cx="1463040" cy="1953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57" y="411078"/>
            <a:ext cx="7740381" cy="91275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endParaRPr lang="en-US" sz="4800" dirty="0">
              <a:solidFill>
                <a:srgbClr val="FFC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97539" y="652596"/>
            <a:ext cx="5886450" cy="504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7539" y="1637731"/>
            <a:ext cx="3174267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Case -1 :   |</a:t>
            </a:r>
            <a:r>
              <a:rPr lang="en-US" sz="3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Lucida Sans Unicode" panose="020B0602030504020204" pitchFamily="34" charset="0"/>
              </a:rPr>
              <a:t>≤ 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Lucida Sans Unicode" panose="020B0602030504020204" pitchFamily="34" charset="0"/>
              </a:rPr>
              <a:t>1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025" y="2536403"/>
            <a:ext cx="4114800" cy="411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9389" y="1930118"/>
            <a:ext cx="5303520" cy="3039824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1820125">
            <a:off x="3352694" y="3505801"/>
            <a:ext cx="3571767" cy="3690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/>
          <p:nvPr/>
        </p:nvCxnSpPr>
        <p:spPr>
          <a:xfrm flipV="1">
            <a:off x="4612943" y="2222506"/>
            <a:ext cx="6864824" cy="1503333"/>
          </a:xfrm>
          <a:prstGeom prst="bentConnector3">
            <a:avLst>
              <a:gd name="adj1" fmla="val 895"/>
            </a:avLst>
          </a:prstGeom>
          <a:ln>
            <a:prstDash val="solid"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34475" y="5293107"/>
            <a:ext cx="5673348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Trebuchet MS" panose="020B0603020202020204" pitchFamily="34" charset="0"/>
              </a:rPr>
              <a:t>Switch roles of x and y for |</a:t>
            </a:r>
            <a:r>
              <a:rPr lang="en-US" sz="2800" b="1" dirty="0" smtClean="0">
                <a:solidFill>
                  <a:srgbClr val="FFFF00"/>
                </a:solidFill>
                <a:latin typeface="Trebuchet MS" panose="020B0603020202020204" pitchFamily="34" charset="0"/>
              </a:rPr>
              <a:t>m</a:t>
            </a:r>
            <a:r>
              <a:rPr lang="en-US" sz="2800" dirty="0" smtClean="0">
                <a:latin typeface="Trebuchet MS" panose="020B0603020202020204" pitchFamily="34" charset="0"/>
              </a:rPr>
              <a:t>| &gt;1</a:t>
            </a:r>
            <a:endParaRPr lang="en-US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4" grpId="0" animBg="1"/>
      <p:bldP spid="20" grpId="0" animBg="1"/>
      <p:bldP spid="20" grpId="1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216</TotalTime>
  <Words>293</Words>
  <Application>Microsoft Office PowerPoint</Application>
  <PresentationFormat>Widescreen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Gulim</vt:lpstr>
      <vt:lpstr>Arial</vt:lpstr>
      <vt:lpstr>Calibri</vt:lpstr>
      <vt:lpstr>Calibri Light</vt:lpstr>
      <vt:lpstr>Cambria</vt:lpstr>
      <vt:lpstr>Cambria Math</vt:lpstr>
      <vt:lpstr>Comic Sans MS</vt:lpstr>
      <vt:lpstr>Corbel</vt:lpstr>
      <vt:lpstr>Kristen ITC</vt:lpstr>
      <vt:lpstr>Lucida Sans Unicode</vt:lpstr>
      <vt:lpstr>Times New Roman</vt:lpstr>
      <vt:lpstr>Trebuchet MS</vt:lpstr>
      <vt:lpstr>Wingdings</vt:lpstr>
      <vt:lpstr>Wingdings 2</vt:lpstr>
      <vt:lpstr>HDOfficeLightV0</vt:lpstr>
      <vt:lpstr>Parallax</vt:lpstr>
      <vt:lpstr>Computer Graphics: Line drawing Algorithms</vt:lpstr>
      <vt:lpstr>Draw a Straight Line in MS-Paint </vt:lpstr>
      <vt:lpstr>Is It a Stair-step  or what!</vt:lpstr>
      <vt:lpstr>Into The Straight Line</vt:lpstr>
      <vt:lpstr>Significance of m </vt:lpstr>
      <vt:lpstr>Case Studies on m </vt:lpstr>
      <vt:lpstr>Because, Pixels are Discrete</vt:lpstr>
      <vt:lpstr>Line drawing Algorithm-1: DDA</vt:lpstr>
      <vt:lpstr>PowerPoint Presentation</vt:lpstr>
      <vt:lpstr>DDA: Easier and Generic Approach </vt:lpstr>
      <vt:lpstr>Do Yourself: Deduction from DDA Algorithm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sohamsengupta</dc:creator>
  <cp:lastModifiedBy>sohamsengupta</cp:lastModifiedBy>
  <cp:revision>87</cp:revision>
  <dcterms:created xsi:type="dcterms:W3CDTF">2015-07-12T04:58:16Z</dcterms:created>
  <dcterms:modified xsi:type="dcterms:W3CDTF">2015-07-13T06:12:19Z</dcterms:modified>
</cp:coreProperties>
</file>