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38" r:id="rId2"/>
  </p:sldMasterIdLst>
  <p:notesMasterIdLst>
    <p:notesMasterId r:id="rId22"/>
  </p:notesMasterIdLst>
  <p:sldIdLst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0" r:id="rId15"/>
    <p:sldId id="267" r:id="rId16"/>
    <p:sldId id="268" r:id="rId17"/>
    <p:sldId id="271" r:id="rId18"/>
    <p:sldId id="274" r:id="rId19"/>
    <p:sldId id="273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C8097-2BFF-43BE-AEAA-FF52B12015B7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F73DD53-2FF0-419E-9B9E-9482CDE4D443}">
      <dgm:prSet custT="1"/>
      <dgm:spPr/>
      <dgm:t>
        <a:bodyPr/>
        <a:lstStyle/>
        <a:p>
          <a:pPr rtl="0"/>
          <a:r>
            <a:rPr lang="en-US" sz="1400" dirty="0" smtClean="0">
              <a:solidFill>
                <a:srgbClr val="FFC000"/>
              </a:solidFill>
            </a:rPr>
            <a:t>  </a:t>
          </a:r>
          <a:r>
            <a:rPr lang="en-US" sz="1400" b="1" dirty="0" smtClean="0">
              <a:solidFill>
                <a:srgbClr val="FFC000"/>
              </a:solidFill>
              <a:latin typeface="Batang" panose="02030600000101010101" pitchFamily="18" charset="-127"/>
              <a:ea typeface="Batang" panose="02030600000101010101" pitchFamily="18" charset="-127"/>
            </a:rPr>
            <a:t>This is need for Graphics in Turbo C</a:t>
          </a:r>
          <a:endParaRPr lang="en-US" sz="1400" b="1" dirty="0">
            <a:solidFill>
              <a:srgbClr val="FFC000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F46F0F27-547E-4249-B8BD-08BF7FC29395}" type="parTrans" cxnId="{90212993-4403-4C55-94CF-99A5F3D761D0}">
      <dgm:prSet/>
      <dgm:spPr/>
      <dgm:t>
        <a:bodyPr/>
        <a:lstStyle/>
        <a:p>
          <a:endParaRPr lang="en-US"/>
        </a:p>
      </dgm:t>
    </dgm:pt>
    <dgm:pt modelId="{99523C26-F289-429D-AF3F-EEA46696B135}" type="sibTrans" cxnId="{90212993-4403-4C55-94CF-99A5F3D761D0}">
      <dgm:prSet/>
      <dgm:spPr/>
      <dgm:t>
        <a:bodyPr/>
        <a:lstStyle/>
        <a:p>
          <a:endParaRPr lang="en-US"/>
        </a:p>
      </dgm:t>
    </dgm:pt>
    <dgm:pt modelId="{C8A5F95F-261B-445F-92CA-96D9174DE249}" type="pres">
      <dgm:prSet presAssocID="{846C8097-2BFF-43BE-AEAA-FF52B12015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C28EB1-F4E6-4829-86A0-350745AC1C1A}" type="pres">
      <dgm:prSet presAssocID="{4F73DD53-2FF0-419E-9B9E-9482CDE4D44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212993-4403-4C55-94CF-99A5F3D761D0}" srcId="{846C8097-2BFF-43BE-AEAA-FF52B12015B7}" destId="{4F73DD53-2FF0-419E-9B9E-9482CDE4D443}" srcOrd="0" destOrd="0" parTransId="{F46F0F27-547E-4249-B8BD-08BF7FC29395}" sibTransId="{99523C26-F289-429D-AF3F-EEA46696B135}"/>
    <dgm:cxn modelId="{8DE74ABE-FE88-49AC-B22A-15D36374BFBA}" type="presOf" srcId="{4F73DD53-2FF0-419E-9B9E-9482CDE4D443}" destId="{4DC28EB1-F4E6-4829-86A0-350745AC1C1A}" srcOrd="0" destOrd="0" presId="urn:microsoft.com/office/officeart/2005/8/layout/vList2"/>
    <dgm:cxn modelId="{8D97A0EE-9A1C-417E-B54C-0060FE751DDF}" type="presOf" srcId="{846C8097-2BFF-43BE-AEAA-FF52B12015B7}" destId="{C8A5F95F-261B-445F-92CA-96D9174DE249}" srcOrd="0" destOrd="0" presId="urn:microsoft.com/office/officeart/2005/8/layout/vList2"/>
    <dgm:cxn modelId="{4D824A8D-6874-454E-B3B8-5899959CF0C5}" type="presParOf" srcId="{C8A5F95F-261B-445F-92CA-96D9174DE249}" destId="{4DC28EB1-F4E6-4829-86A0-350745AC1C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72F590-C2B6-42C8-9940-B22783EDA459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AE71BF4-D527-4B97-BEF5-DB49C6C50CCF}">
      <dgm:prSet custT="1"/>
      <dgm:spPr/>
      <dgm:t>
        <a:bodyPr/>
        <a:lstStyle/>
        <a:p>
          <a:pPr rtl="0"/>
          <a:r>
            <a:rPr lang="en-US" sz="1600" b="1" dirty="0" smtClean="0"/>
            <a:t>This is need for mathematical functions</a:t>
          </a:r>
          <a:endParaRPr lang="en-US" sz="1600" b="1" dirty="0"/>
        </a:p>
      </dgm:t>
    </dgm:pt>
    <dgm:pt modelId="{572023C9-B6F4-4102-84B7-CD8C0B714A38}" type="parTrans" cxnId="{2013333F-FE98-4E89-B299-22877FE903DA}">
      <dgm:prSet/>
      <dgm:spPr/>
      <dgm:t>
        <a:bodyPr/>
        <a:lstStyle/>
        <a:p>
          <a:endParaRPr lang="en-US"/>
        </a:p>
      </dgm:t>
    </dgm:pt>
    <dgm:pt modelId="{9B2D9DC2-0305-41BC-8494-55006ED794A9}" type="sibTrans" cxnId="{2013333F-FE98-4E89-B299-22877FE903DA}">
      <dgm:prSet/>
      <dgm:spPr/>
      <dgm:t>
        <a:bodyPr/>
        <a:lstStyle/>
        <a:p>
          <a:endParaRPr lang="en-US"/>
        </a:p>
      </dgm:t>
    </dgm:pt>
    <dgm:pt modelId="{927B2E80-8A96-4CF1-904D-00B0A0823453}" type="pres">
      <dgm:prSet presAssocID="{EE72F590-C2B6-42C8-9940-B22783EDA4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5129C5-249E-4737-8243-BFD39E77BFC8}" type="pres">
      <dgm:prSet presAssocID="{BAE71BF4-D527-4B97-BEF5-DB49C6C50CC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8453F1-489A-4F9C-8E4B-222F80DFD646}" type="presOf" srcId="{BAE71BF4-D527-4B97-BEF5-DB49C6C50CCF}" destId="{8D5129C5-249E-4737-8243-BFD39E77BFC8}" srcOrd="0" destOrd="0" presId="urn:microsoft.com/office/officeart/2005/8/layout/vList2"/>
    <dgm:cxn modelId="{2013333F-FE98-4E89-B299-22877FE903DA}" srcId="{EE72F590-C2B6-42C8-9940-B22783EDA459}" destId="{BAE71BF4-D527-4B97-BEF5-DB49C6C50CCF}" srcOrd="0" destOrd="0" parTransId="{572023C9-B6F4-4102-84B7-CD8C0B714A38}" sibTransId="{9B2D9DC2-0305-41BC-8494-55006ED794A9}"/>
    <dgm:cxn modelId="{61832B80-36DA-4E91-9D2A-D10CBBA8E29D}" type="presOf" srcId="{EE72F590-C2B6-42C8-9940-B22783EDA459}" destId="{927B2E80-8A96-4CF1-904D-00B0A0823453}" srcOrd="0" destOrd="0" presId="urn:microsoft.com/office/officeart/2005/8/layout/vList2"/>
    <dgm:cxn modelId="{39880D88-3EC0-463B-A2D6-ACB461ABB59C}" type="presParOf" srcId="{927B2E80-8A96-4CF1-904D-00B0A0823453}" destId="{8D5129C5-249E-4737-8243-BFD39E77BF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6C8097-2BFF-43BE-AEAA-FF52B12015B7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F73DD53-2FF0-419E-9B9E-9482CDE4D443}">
      <dgm:prSet custT="1"/>
      <dgm:spPr/>
      <dgm:t>
        <a:bodyPr/>
        <a:lstStyle/>
        <a:p>
          <a:pPr rtl="0"/>
          <a:r>
            <a:rPr lang="en-US" sz="1400" dirty="0" smtClean="0">
              <a:solidFill>
                <a:srgbClr val="FFC000"/>
              </a:solidFill>
            </a:rPr>
            <a:t>  </a:t>
          </a:r>
          <a:r>
            <a:rPr lang="en-US" sz="1400" b="1" dirty="0" smtClean="0">
              <a:solidFill>
                <a:srgbClr val="FFC000"/>
              </a:solidFill>
              <a:latin typeface="Batang" panose="02030600000101010101" pitchFamily="18" charset="-127"/>
              <a:ea typeface="Batang" panose="02030600000101010101" pitchFamily="18" charset="-127"/>
            </a:rPr>
            <a:t>This is need for Graphics in Turbo C</a:t>
          </a:r>
          <a:endParaRPr lang="en-US" sz="1400" b="1" dirty="0">
            <a:solidFill>
              <a:srgbClr val="FFC000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F46F0F27-547E-4249-B8BD-08BF7FC29395}" type="parTrans" cxnId="{90212993-4403-4C55-94CF-99A5F3D761D0}">
      <dgm:prSet/>
      <dgm:spPr/>
      <dgm:t>
        <a:bodyPr/>
        <a:lstStyle/>
        <a:p>
          <a:endParaRPr lang="en-US"/>
        </a:p>
      </dgm:t>
    </dgm:pt>
    <dgm:pt modelId="{99523C26-F289-429D-AF3F-EEA46696B135}" type="sibTrans" cxnId="{90212993-4403-4C55-94CF-99A5F3D761D0}">
      <dgm:prSet/>
      <dgm:spPr/>
      <dgm:t>
        <a:bodyPr/>
        <a:lstStyle/>
        <a:p>
          <a:endParaRPr lang="en-US"/>
        </a:p>
      </dgm:t>
    </dgm:pt>
    <dgm:pt modelId="{C8A5F95F-261B-445F-92CA-96D9174DE249}" type="pres">
      <dgm:prSet presAssocID="{846C8097-2BFF-43BE-AEAA-FF52B12015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C28EB1-F4E6-4829-86A0-350745AC1C1A}" type="pres">
      <dgm:prSet presAssocID="{4F73DD53-2FF0-419E-9B9E-9482CDE4D44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212993-4403-4C55-94CF-99A5F3D761D0}" srcId="{846C8097-2BFF-43BE-AEAA-FF52B12015B7}" destId="{4F73DD53-2FF0-419E-9B9E-9482CDE4D443}" srcOrd="0" destOrd="0" parTransId="{F46F0F27-547E-4249-B8BD-08BF7FC29395}" sibTransId="{99523C26-F289-429D-AF3F-EEA46696B135}"/>
    <dgm:cxn modelId="{8DE74ABE-FE88-49AC-B22A-15D36374BFBA}" type="presOf" srcId="{4F73DD53-2FF0-419E-9B9E-9482CDE4D443}" destId="{4DC28EB1-F4E6-4829-86A0-350745AC1C1A}" srcOrd="0" destOrd="0" presId="urn:microsoft.com/office/officeart/2005/8/layout/vList2"/>
    <dgm:cxn modelId="{8D97A0EE-9A1C-417E-B54C-0060FE751DDF}" type="presOf" srcId="{846C8097-2BFF-43BE-AEAA-FF52B12015B7}" destId="{C8A5F95F-261B-445F-92CA-96D9174DE249}" srcOrd="0" destOrd="0" presId="urn:microsoft.com/office/officeart/2005/8/layout/vList2"/>
    <dgm:cxn modelId="{4D824A8D-6874-454E-B3B8-5899959CF0C5}" type="presParOf" srcId="{C8A5F95F-261B-445F-92CA-96D9174DE249}" destId="{4DC28EB1-F4E6-4829-86A0-350745AC1C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72F590-C2B6-42C8-9940-B22783EDA459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AE71BF4-D527-4B97-BEF5-DB49C6C50CCF}">
      <dgm:prSet custT="1"/>
      <dgm:spPr/>
      <dgm:t>
        <a:bodyPr/>
        <a:lstStyle/>
        <a:p>
          <a:pPr rtl="0"/>
          <a:r>
            <a:rPr lang="en-US" sz="1600" b="1" dirty="0" smtClean="0"/>
            <a:t>This is need for mathematical functions</a:t>
          </a:r>
          <a:endParaRPr lang="en-US" sz="1600" b="1" dirty="0"/>
        </a:p>
      </dgm:t>
    </dgm:pt>
    <dgm:pt modelId="{572023C9-B6F4-4102-84B7-CD8C0B714A38}" type="parTrans" cxnId="{2013333F-FE98-4E89-B299-22877FE903DA}">
      <dgm:prSet/>
      <dgm:spPr/>
      <dgm:t>
        <a:bodyPr/>
        <a:lstStyle/>
        <a:p>
          <a:endParaRPr lang="en-US"/>
        </a:p>
      </dgm:t>
    </dgm:pt>
    <dgm:pt modelId="{9B2D9DC2-0305-41BC-8494-55006ED794A9}" type="sibTrans" cxnId="{2013333F-FE98-4E89-B299-22877FE903DA}">
      <dgm:prSet/>
      <dgm:spPr/>
      <dgm:t>
        <a:bodyPr/>
        <a:lstStyle/>
        <a:p>
          <a:endParaRPr lang="en-US"/>
        </a:p>
      </dgm:t>
    </dgm:pt>
    <dgm:pt modelId="{927B2E80-8A96-4CF1-904D-00B0A0823453}" type="pres">
      <dgm:prSet presAssocID="{EE72F590-C2B6-42C8-9940-B22783EDA4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5129C5-249E-4737-8243-BFD39E77BFC8}" type="pres">
      <dgm:prSet presAssocID="{BAE71BF4-D527-4B97-BEF5-DB49C6C50CC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8453F1-489A-4F9C-8E4B-222F80DFD646}" type="presOf" srcId="{BAE71BF4-D527-4B97-BEF5-DB49C6C50CCF}" destId="{8D5129C5-249E-4737-8243-BFD39E77BFC8}" srcOrd="0" destOrd="0" presId="urn:microsoft.com/office/officeart/2005/8/layout/vList2"/>
    <dgm:cxn modelId="{2013333F-FE98-4E89-B299-22877FE903DA}" srcId="{EE72F590-C2B6-42C8-9940-B22783EDA459}" destId="{BAE71BF4-D527-4B97-BEF5-DB49C6C50CCF}" srcOrd="0" destOrd="0" parTransId="{572023C9-B6F4-4102-84B7-CD8C0B714A38}" sibTransId="{9B2D9DC2-0305-41BC-8494-55006ED794A9}"/>
    <dgm:cxn modelId="{61832B80-36DA-4E91-9D2A-D10CBBA8E29D}" type="presOf" srcId="{EE72F590-C2B6-42C8-9940-B22783EDA459}" destId="{927B2E80-8A96-4CF1-904D-00B0A0823453}" srcOrd="0" destOrd="0" presId="urn:microsoft.com/office/officeart/2005/8/layout/vList2"/>
    <dgm:cxn modelId="{39880D88-3EC0-463B-A2D6-ACB461ABB59C}" type="presParOf" srcId="{927B2E80-8A96-4CF1-904D-00B0A0823453}" destId="{8D5129C5-249E-4737-8243-BFD39E77BF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28EB1-F4E6-4829-86A0-350745AC1C1A}">
      <dsp:nvSpPr>
        <dsp:cNvPr id="0" name=""/>
        <dsp:cNvSpPr/>
      </dsp:nvSpPr>
      <dsp:spPr>
        <a:xfrm>
          <a:off x="0" y="6825"/>
          <a:ext cx="3475182" cy="355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C000"/>
              </a:solidFill>
            </a:rPr>
            <a:t>  </a:t>
          </a:r>
          <a:r>
            <a:rPr lang="en-US" sz="1400" b="1" kern="1200" dirty="0" smtClean="0">
              <a:solidFill>
                <a:srgbClr val="FFC000"/>
              </a:solidFill>
              <a:latin typeface="Batang" panose="02030600000101010101" pitchFamily="18" charset="-127"/>
              <a:ea typeface="Batang" panose="02030600000101010101" pitchFamily="18" charset="-127"/>
            </a:rPr>
            <a:t>This is need for Graphics in Turbo C</a:t>
          </a:r>
          <a:endParaRPr lang="en-US" sz="1400" b="1" kern="1200" dirty="0">
            <a:solidFill>
              <a:srgbClr val="FFC000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17363" y="24188"/>
        <a:ext cx="3440456" cy="320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129C5-249E-4737-8243-BFD39E77BFC8}">
      <dsp:nvSpPr>
        <dsp:cNvPr id="0" name=""/>
        <dsp:cNvSpPr/>
      </dsp:nvSpPr>
      <dsp:spPr>
        <a:xfrm>
          <a:off x="0" y="99"/>
          <a:ext cx="3663742" cy="3691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This is need for mathematical functions</a:t>
          </a:r>
          <a:endParaRPr lang="en-US" sz="1600" b="1" kern="1200" dirty="0"/>
        </a:p>
      </dsp:txBody>
      <dsp:txXfrm>
        <a:off x="18020" y="18119"/>
        <a:ext cx="3627702" cy="333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28EB1-F4E6-4829-86A0-350745AC1C1A}">
      <dsp:nvSpPr>
        <dsp:cNvPr id="0" name=""/>
        <dsp:cNvSpPr/>
      </dsp:nvSpPr>
      <dsp:spPr>
        <a:xfrm>
          <a:off x="0" y="6825"/>
          <a:ext cx="3475182" cy="355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C000"/>
              </a:solidFill>
            </a:rPr>
            <a:t>  </a:t>
          </a:r>
          <a:r>
            <a:rPr lang="en-US" sz="1400" b="1" kern="1200" dirty="0" smtClean="0">
              <a:solidFill>
                <a:srgbClr val="FFC000"/>
              </a:solidFill>
              <a:latin typeface="Batang" panose="02030600000101010101" pitchFamily="18" charset="-127"/>
              <a:ea typeface="Batang" panose="02030600000101010101" pitchFamily="18" charset="-127"/>
            </a:rPr>
            <a:t>This is need for Graphics in Turbo C</a:t>
          </a:r>
          <a:endParaRPr lang="en-US" sz="1400" b="1" kern="1200" dirty="0">
            <a:solidFill>
              <a:srgbClr val="FFC000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17363" y="24188"/>
        <a:ext cx="3440456" cy="320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129C5-249E-4737-8243-BFD39E77BFC8}">
      <dsp:nvSpPr>
        <dsp:cNvPr id="0" name=""/>
        <dsp:cNvSpPr/>
      </dsp:nvSpPr>
      <dsp:spPr>
        <a:xfrm>
          <a:off x="0" y="99"/>
          <a:ext cx="3663742" cy="3691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This is need for mathematical functions</a:t>
          </a:r>
          <a:endParaRPr lang="en-US" sz="1600" b="1" kern="1200" dirty="0"/>
        </a:p>
      </dsp:txBody>
      <dsp:txXfrm>
        <a:off x="18020" y="18119"/>
        <a:ext cx="3627702" cy="333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E4632-DFB4-42A3-B718-5A7B52C5CDF1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40F14-6887-4771-A4B0-9F896108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79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40F14-6887-4771-A4B0-9F89610811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6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2A9E-A78E-4287-B5DB-2E196D898ABD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3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EA13-6D4F-46C7-95D8-219A5C3F1353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7E96-4EB4-442C-B5AB-33438AF9FEB5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45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574B-BD7A-4663-899F-25F4447DAA21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24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524D-CEC5-469A-B0DC-FEDD6F566479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77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241D-9CB1-46E3-AF86-DA2F9F842028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1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D972-521D-438F-8EAF-6BA339B809E2}" type="datetime1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75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6ECA-746A-4EED-8AD6-BA8CC67B40A3}" type="datetime1">
              <a:rPr lang="en-US" smtClean="0"/>
              <a:t>7/14/2015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4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E336-24CC-479F-A808-ACC13E26E3EA}" type="datetime1">
              <a:rPr lang="en-US" smtClean="0"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43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7730-02C8-41DB-81B2-E2C19670B878}" type="datetime1">
              <a:rPr lang="en-US" smtClean="0"/>
              <a:t>7/14/2015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14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1626-2852-45F1-860D-A6C89E9F8E2B}" type="datetime1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1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1BDE-6115-4564-BAEB-ABC4BEDA851E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39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167B-192F-42A7-863A-9402912451E1}" type="datetime1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00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24AE-C441-4B17-A806-93263E09BE70}" type="datetime1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08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684DE-350C-45F5-A702-5F35C697E069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73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6856-BC2C-46C7-877D-8799D6D83188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53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81B3-384F-4219-9041-D08C5683592E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80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2E83-13A2-41C5-9502-3E5FBEC172C0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54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75ED-A305-4D0D-9A01-40A387DDF86F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56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99E7-CB35-43C5-9A27-340BD4C873A3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7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8F94-A158-4B93-B154-BD1820CF7F05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1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8B69-2DB9-41BA-A0D4-F30B3C6D47D3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6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E435-5ED2-4E4A-9240-3E3B27367D06}" type="datetime1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5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728-F11A-4D00-8B68-7BE18C1E7BA5}" type="datetime1">
              <a:rPr lang="en-US" smtClean="0"/>
              <a:t>7/14/2015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0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E3C2-D5A1-4E5F-BFF2-734292552301}" type="datetime1">
              <a:rPr lang="en-US" smtClean="0"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1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45C4-41DC-4C7C-BAEA-DF339B3F8AE6}" type="datetime1">
              <a:rPr lang="en-US" smtClean="0"/>
              <a:t>7/14/2015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8A24-CB7D-41B0-945E-90CEA21CC547}" type="datetime1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4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E210-9B5C-4CA8-8E2A-191019781C0E}" type="datetime1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8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492C28-63C3-4DA1-B428-433E16F9116E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7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94F19F-6C6D-4AA9-969E-1E80A8D6A707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43E2B8-3C25-4385-B484-5E448F97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6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microsoft.com/office/2007/relationships/hdphoto" Target="../media/hdphoto2.wdp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32.png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857" y="522028"/>
            <a:ext cx="10018713" cy="93828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Computer Graphics: Line drawing Algorithms</a:t>
            </a:r>
            <a:endParaRPr lang="en-US" dirty="0"/>
          </a:p>
        </p:txBody>
      </p:sp>
      <p:pic>
        <p:nvPicPr>
          <p:cNvPr id="1030" name="Picture 6" descr="https://lh5.googleusercontent.com/-r-gBhPqbZCQ/UycUwslb0pI/AAAAAAAAAGw/w9021MpuW6U/w346-h418/soham_logo+-+Copy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84" y="1624085"/>
            <a:ext cx="4206240" cy="50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68E3-F88F-4619-97A2-1205F940BF07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70" y="4751573"/>
            <a:ext cx="1463040" cy="1953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0937" y="138122"/>
            <a:ext cx="7740381" cy="7489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4800" dirty="0" smtClean="0">
                <a:solidFill>
                  <a:srgbClr val="FFC000"/>
                </a:solidFill>
              </a:rPr>
              <a:t>DDA: </a:t>
            </a:r>
            <a:r>
              <a:rPr lang="en-US" sz="4400" i="1" dirty="0" smtClean="0">
                <a:solidFill>
                  <a:schemeClr val="bg1"/>
                </a:solidFill>
              </a:rPr>
              <a:t>Easier</a:t>
            </a:r>
            <a:r>
              <a:rPr lang="en-US" sz="4400" dirty="0" smtClean="0">
                <a:solidFill>
                  <a:schemeClr val="bg1"/>
                </a:solidFill>
              </a:rPr>
              <a:t> and Generic Approach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937" y="1011207"/>
            <a:ext cx="7589520" cy="583465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1198764">
            <a:off x="4420727" y="5333554"/>
            <a:ext cx="5123144" cy="286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43127" y="4527861"/>
            <a:ext cx="2467864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Plotting a Pixel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Differs across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Programming 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languages</a:t>
            </a:r>
            <a:endParaRPr lang="en-US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8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build="p" animBg="1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70" y="4751573"/>
            <a:ext cx="1463040" cy="1953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0937" y="138122"/>
            <a:ext cx="9380841" cy="7489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4400" dirty="0" smtClean="0">
                <a:solidFill>
                  <a:srgbClr val="FFC000"/>
                </a:solidFill>
              </a:rPr>
              <a:t>Do Yourself: </a:t>
            </a:r>
            <a:r>
              <a:rPr lang="en-US" sz="4000" i="1" dirty="0" smtClean="0">
                <a:solidFill>
                  <a:schemeClr val="bg1"/>
                </a:solidFill>
              </a:rPr>
              <a:t>Deduction from </a:t>
            </a:r>
            <a:r>
              <a:rPr lang="en-US" sz="4000" i="1" dirty="0" smtClean="0">
                <a:solidFill>
                  <a:srgbClr val="00B0F0"/>
                </a:solidFill>
              </a:rPr>
              <a:t>DDA</a:t>
            </a:r>
            <a:r>
              <a:rPr lang="en-US" sz="4400" i="1" dirty="0" smtClean="0">
                <a:solidFill>
                  <a:schemeClr val="bg1"/>
                </a:solidFill>
              </a:rPr>
              <a:t> Algorithm </a:t>
            </a:r>
            <a:endParaRPr lang="en-US" sz="4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66755" y="1097281"/>
                <a:ext cx="7772400" cy="564898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Set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dx</a:t>
                </a:r>
                <a:r>
                  <a:rPr lang="en-US" sz="2400" dirty="0" smtClean="0"/>
                  <a:t>=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Abs</a:t>
                </a:r>
                <a:r>
                  <a:rPr lang="en-US" sz="2400" dirty="0" smtClean="0"/>
                  <a:t>(x</a:t>
                </a: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 – x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Set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dy</a:t>
                </a:r>
                <a:r>
                  <a:rPr lang="en-US" sz="2400" dirty="0" smtClean="0"/>
                  <a:t>= </a:t>
                </a:r>
                <a:r>
                  <a:rPr lang="en-US" sz="2400" dirty="0">
                    <a:solidFill>
                      <a:srgbClr val="00B0F0"/>
                    </a:solidFill>
                  </a:rPr>
                  <a:t>Ab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s</a:t>
                </a:r>
                <a:r>
                  <a:rPr lang="en-US" sz="2400" dirty="0" smtClean="0"/>
                  <a:t>(y</a:t>
                </a: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 – y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)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IF (dx </a:t>
                </a:r>
                <a:r>
                  <a:rPr lang="en-US" sz="20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≥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dy</a:t>
                </a:r>
                <a:r>
                  <a:rPr lang="en-US" sz="2000" dirty="0" smtClean="0"/>
                  <a:t>) THEN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n-US" b="1" dirty="0" err="1" smtClean="0">
                    <a:solidFill>
                      <a:srgbClr val="FFC000"/>
                    </a:solidFill>
                  </a:rPr>
                  <a:t>Number_Of_Steps</a:t>
                </a:r>
                <a:r>
                  <a:rPr lang="en-US" dirty="0" smtClean="0"/>
                  <a:t>=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dx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     ELSE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:r>
                  <a:rPr lang="en-US" dirty="0"/>
                  <a:t> </a:t>
                </a:r>
                <a:r>
                  <a:rPr lang="en-US" b="1" dirty="0" err="1">
                    <a:solidFill>
                      <a:srgbClr val="FFC000"/>
                    </a:solidFill>
                  </a:rPr>
                  <a:t>Number_Of_Steps</a:t>
                </a:r>
                <a:r>
                  <a:rPr lang="en-US" dirty="0"/>
                  <a:t>=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dy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   END-IF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b="1" dirty="0" smtClean="0">
                    <a:solidFill>
                      <a:srgbClr val="00B0F0"/>
                    </a:solidFill>
                    <a:latin typeface="Gulim" panose="020B0600000101010101" pitchFamily="34" charset="-127"/>
                    <a:ea typeface="Gulim" panose="020B0600000101010101" pitchFamily="34" charset="-127"/>
                  </a:rPr>
                  <a:t>Δ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x</a:t>
                </a:r>
                <a:r>
                  <a:rPr lang="en-US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FFC000"/>
                            </a:solidFill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FFC000"/>
                            </a:solidFill>
                          </a:rPr>
                          <m:t>_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FFC000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FFC000"/>
                            </a:solidFill>
                          </a:rPr>
                          <m:t>_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FFC000"/>
                            </a:solidFill>
                          </a:rPr>
                          <m:t>Steps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l-GR" b="1" dirty="0" smtClean="0">
                    <a:solidFill>
                      <a:srgbClr val="00B0F0"/>
                    </a:solidFill>
                    <a:latin typeface="Gulim" panose="020B0600000101010101" pitchFamily="34" charset="-127"/>
                    <a:ea typeface="Gulim" panose="020B0600000101010101" pitchFamily="34" charset="-127"/>
                  </a:rPr>
                  <a:t>Δ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y</a:t>
                </a:r>
                <a:r>
                  <a:rPr lang="en-US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FFC000"/>
                            </a:solidFill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FFC000"/>
                            </a:solidFill>
                          </a:rPr>
                          <m:t>_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FFC000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FFC000"/>
                            </a:solidFill>
                          </a:rPr>
                          <m:t>_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FFC000"/>
                            </a:solidFill>
                          </a:rPr>
                          <m:t>Steps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X</a:t>
                </a:r>
                <a:r>
                  <a:rPr lang="en-US" baseline="-25000" dirty="0" smtClean="0"/>
                  <a:t>L</a:t>
                </a:r>
                <a:r>
                  <a:rPr lang="en-US" dirty="0" smtClean="0"/>
                  <a:t> = X</a:t>
                </a:r>
                <a:r>
                  <a:rPr lang="en-US" baseline="-25000" dirty="0" smtClean="0"/>
                  <a:t>1 </a:t>
                </a:r>
                <a:r>
                  <a:rPr lang="en-US" dirty="0" smtClean="0"/>
                  <a:t>; Y</a:t>
                </a:r>
                <a:r>
                  <a:rPr lang="en-US" baseline="-25000" dirty="0" smtClean="0"/>
                  <a:t>L</a:t>
                </a:r>
                <a:r>
                  <a:rPr lang="en-US" dirty="0" smtClean="0"/>
                  <a:t>= Y</a:t>
                </a:r>
                <a:r>
                  <a:rPr lang="en-US" baseline="-25000" dirty="0" smtClean="0"/>
                  <a:t>1</a:t>
                </a:r>
                <a:endParaRPr lang="en-US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FOR   I=1 To </a:t>
                </a:r>
                <a:r>
                  <a:rPr lang="en-US" dirty="0" err="1" smtClean="0">
                    <a:solidFill>
                      <a:srgbClr val="FFC000"/>
                    </a:solidFill>
                  </a:rPr>
                  <a:t>Number_Of_Steps</a:t>
                </a:r>
                <a:endParaRPr lang="en-US" dirty="0" smtClean="0">
                  <a:solidFill>
                    <a:srgbClr val="FFC000"/>
                  </a:solidFill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n-US" dirty="0" smtClean="0"/>
                  <a:t>   plot(X</a:t>
                </a:r>
                <a:r>
                  <a:rPr lang="en-US" baseline="-25000" dirty="0" smtClean="0"/>
                  <a:t>L</a:t>
                </a:r>
                <a:r>
                  <a:rPr lang="en-US" dirty="0" smtClean="0"/>
                  <a:t> , Y</a:t>
                </a:r>
                <a:r>
                  <a:rPr lang="en-US" baseline="-25000" dirty="0" smtClean="0"/>
                  <a:t>L</a:t>
                </a:r>
                <a:r>
                  <a:rPr lang="en-US" dirty="0" smtClean="0"/>
                  <a:t>, Color-You-Like)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n-US" dirty="0" smtClean="0"/>
                  <a:t>  X</a:t>
                </a:r>
                <a:r>
                  <a:rPr lang="en-US" baseline="-25000" dirty="0" smtClean="0"/>
                  <a:t>L</a:t>
                </a:r>
                <a:r>
                  <a:rPr lang="en-US" dirty="0" smtClean="0"/>
                  <a:t> : = X</a:t>
                </a:r>
                <a:r>
                  <a:rPr lang="en-US" baseline="-25000" dirty="0" smtClean="0"/>
                  <a:t>L</a:t>
                </a:r>
                <a:r>
                  <a:rPr lang="en-US" dirty="0" smtClean="0"/>
                  <a:t> + </a:t>
                </a:r>
                <a:r>
                  <a:rPr lang="el-GR" dirty="0" smtClean="0">
                    <a:latin typeface="Gulim" panose="020B0600000101010101" pitchFamily="34" charset="-127"/>
                    <a:ea typeface="Gulim" panose="020B0600000101010101" pitchFamily="34" charset="-127"/>
                  </a:rPr>
                  <a:t>Δ</a:t>
                </a:r>
                <a:r>
                  <a:rPr lang="en-US" dirty="0" smtClean="0"/>
                  <a:t>x;        Y</a:t>
                </a:r>
                <a:r>
                  <a:rPr lang="en-US" baseline="-25000" dirty="0" smtClean="0"/>
                  <a:t>L</a:t>
                </a:r>
                <a:r>
                  <a:rPr lang="en-US" dirty="0" smtClean="0"/>
                  <a:t> : = Y</a:t>
                </a:r>
                <a:r>
                  <a:rPr lang="en-US" baseline="-25000" dirty="0" smtClean="0"/>
                  <a:t>L</a:t>
                </a:r>
                <a:r>
                  <a:rPr lang="en-US" dirty="0" smtClean="0"/>
                  <a:t> + </a:t>
                </a:r>
                <a:r>
                  <a:rPr lang="el-GR" dirty="0" smtClean="0">
                    <a:latin typeface="Gulim" panose="020B0600000101010101" pitchFamily="34" charset="-127"/>
                    <a:ea typeface="Gulim" panose="020B0600000101010101" pitchFamily="34" charset="-127"/>
                  </a:rPr>
                  <a:t>Δ</a:t>
                </a:r>
                <a:r>
                  <a:rPr lang="en-US" dirty="0" smtClean="0"/>
                  <a:t>y</a:t>
                </a:r>
              </a:p>
              <a:p>
                <a:r>
                  <a:rPr lang="en-US" dirty="0" smtClean="0"/>
                  <a:t>      NEXT  I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755" y="1097281"/>
                <a:ext cx="7772400" cy="5648982"/>
              </a:xfrm>
              <a:prstGeom prst="rect">
                <a:avLst/>
              </a:prstGeom>
              <a:blipFill rotWithShape="0">
                <a:blip r:embed="rId3"/>
                <a:stretch>
                  <a:fillRect l="-939" t="-753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5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6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3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60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7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94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3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557" y="115433"/>
            <a:ext cx="10018713" cy="60884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Implementing DDA: A sample Turbo C-Code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524D-CEC5-469A-B0DC-FEDD6F566479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357" y="860079"/>
            <a:ext cx="3819525" cy="1371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Right Arrow 7"/>
          <p:cNvSpPr/>
          <p:nvPr/>
        </p:nvSpPr>
        <p:spPr>
          <a:xfrm rot="21019803">
            <a:off x="5228999" y="1249709"/>
            <a:ext cx="2761307" cy="35185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99690866"/>
              </p:ext>
            </p:extLst>
          </p:nvPr>
        </p:nvGraphicFramePr>
        <p:xfrm>
          <a:off x="8130012" y="932507"/>
          <a:ext cx="347518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ight Arrow 10"/>
          <p:cNvSpPr/>
          <p:nvPr/>
        </p:nvSpPr>
        <p:spPr>
          <a:xfrm rot="21148748">
            <a:off x="4916712" y="1751668"/>
            <a:ext cx="3235550" cy="26942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187103528"/>
              </p:ext>
            </p:extLst>
          </p:nvPr>
        </p:nvGraphicFramePr>
        <p:xfrm>
          <a:off x="8213942" y="1461648"/>
          <a:ext cx="366374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70921" y="2090397"/>
            <a:ext cx="5577840" cy="6894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112" y="4275270"/>
            <a:ext cx="1463167" cy="1956986"/>
          </a:xfrm>
          <a:prstGeom prst="rect">
            <a:avLst/>
          </a:prstGeom>
          <a:scene3d>
            <a:camera prst="obliqueTopRight"/>
            <a:lightRig rig="threePt" dir="t"/>
          </a:scene3d>
        </p:spPr>
      </p:pic>
      <p:sp>
        <p:nvSpPr>
          <p:cNvPr id="17" name="Down Arrow 16"/>
          <p:cNvSpPr/>
          <p:nvPr/>
        </p:nvSpPr>
        <p:spPr>
          <a:xfrm rot="15373035">
            <a:off x="5306001" y="1703805"/>
            <a:ext cx="245132" cy="1759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83102" y="2778631"/>
            <a:ext cx="426342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Common to standard  Graphics programs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685309" y="2801738"/>
            <a:ext cx="3546765" cy="5019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Flowchart: Process 20"/>
          <p:cNvSpPr/>
          <p:nvPr/>
        </p:nvSpPr>
        <p:spPr>
          <a:xfrm>
            <a:off x="1312025" y="3326845"/>
            <a:ext cx="10565659" cy="725577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C00000"/>
                </a:solidFill>
              </a:rPr>
              <a:t>i</a:t>
            </a:r>
            <a:r>
              <a:rPr lang="en-US" b="1" dirty="0" err="1" smtClean="0">
                <a:solidFill>
                  <a:srgbClr val="C00000"/>
                </a:solidFill>
              </a:rPr>
              <a:t>nitgraph</a:t>
            </a:r>
            <a:r>
              <a:rPr lang="en-US" dirty="0" smtClean="0"/>
              <a:t>(</a:t>
            </a:r>
            <a:r>
              <a:rPr lang="en-US" i="1" dirty="0" err="1" smtClean="0"/>
              <a:t>int</a:t>
            </a:r>
            <a:r>
              <a:rPr lang="en-US" i="1" dirty="0" smtClean="0"/>
              <a:t>*</a:t>
            </a:r>
            <a:r>
              <a:rPr lang="en-US" dirty="0" smtClean="0"/>
              <a:t> </a:t>
            </a:r>
            <a:r>
              <a:rPr lang="en-US" dirty="0" err="1" smtClean="0"/>
              <a:t>graphicsDriver</a:t>
            </a:r>
            <a:r>
              <a:rPr lang="en-US" dirty="0" smtClean="0"/>
              <a:t> ,</a:t>
            </a:r>
            <a:r>
              <a:rPr lang="en-US" i="1" dirty="0" err="1" smtClean="0"/>
              <a:t>int</a:t>
            </a:r>
            <a:r>
              <a:rPr lang="en-US" i="1" dirty="0" smtClean="0"/>
              <a:t>*</a:t>
            </a:r>
            <a:r>
              <a:rPr lang="en-US" dirty="0" smtClean="0"/>
              <a:t> </a:t>
            </a:r>
            <a:r>
              <a:rPr lang="en-US" dirty="0" err="1" smtClean="0"/>
              <a:t>graphicsMode</a:t>
            </a:r>
            <a:r>
              <a:rPr lang="en-US" dirty="0" smtClean="0"/>
              <a:t>, </a:t>
            </a:r>
            <a:r>
              <a:rPr lang="en-US" i="1" dirty="0" smtClean="0"/>
              <a:t>char*</a:t>
            </a:r>
            <a:r>
              <a:rPr lang="en-US" dirty="0" smtClean="0"/>
              <a:t> </a:t>
            </a:r>
            <a:r>
              <a:rPr lang="en-US" dirty="0" err="1" smtClean="0"/>
              <a:t>driverPathAsString</a:t>
            </a:r>
            <a:r>
              <a:rPr lang="en-US" dirty="0" smtClean="0"/>
              <a:t>):    </a:t>
            </a:r>
            <a:r>
              <a:rPr lang="en-US" b="1" dirty="0" smtClean="0">
                <a:solidFill>
                  <a:srgbClr val="002060"/>
                </a:solidFill>
              </a:rPr>
              <a:t>starts graphics 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1"/>
                </a:solidFill>
              </a:rPr>
              <a:t>DETECT</a:t>
            </a:r>
            <a:r>
              <a:rPr lang="en-US" b="1" dirty="0" smtClean="0">
                <a:solidFill>
                  <a:srgbClr val="002060"/>
                </a:solidFill>
              </a:rPr>
              <a:t>: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macro whose value is 0: indicates to detect graphics syste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automatically</a:t>
            </a:r>
          </a:p>
        </p:txBody>
      </p:sp>
    </p:spTree>
    <p:extLst>
      <p:ext uri="{BB962C8B-B14F-4D97-AF65-F5344CB8AC3E}">
        <p14:creationId xmlns:p14="http://schemas.microsoft.com/office/powerpoint/2010/main" val="324948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0" grpId="0">
        <p:bldAsOne/>
      </p:bldGraphic>
      <p:bldP spid="11" grpId="0" animBg="1"/>
      <p:bldGraphic spid="13" grpId="0">
        <p:bldAsOne/>
      </p:bldGraphic>
      <p:bldP spid="17" grpId="0" animBg="1"/>
      <p:bldP spid="18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557" y="115433"/>
            <a:ext cx="10018713" cy="60884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Implementing DDA: A sample Turbo C-Code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524D-CEC5-469A-B0DC-FEDD6F566479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soham.jisit@gmail.com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357" y="860079"/>
            <a:ext cx="3819525" cy="1371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Right Arrow 7"/>
          <p:cNvSpPr/>
          <p:nvPr/>
        </p:nvSpPr>
        <p:spPr>
          <a:xfrm rot="21019803">
            <a:off x="5228999" y="1249709"/>
            <a:ext cx="2761307" cy="35185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99690866"/>
              </p:ext>
            </p:extLst>
          </p:nvPr>
        </p:nvGraphicFramePr>
        <p:xfrm>
          <a:off x="8130012" y="932507"/>
          <a:ext cx="347518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ight Arrow 10"/>
          <p:cNvSpPr/>
          <p:nvPr/>
        </p:nvSpPr>
        <p:spPr>
          <a:xfrm rot="21148748">
            <a:off x="4916712" y="1751668"/>
            <a:ext cx="3235550" cy="26942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187103528"/>
              </p:ext>
            </p:extLst>
          </p:nvPr>
        </p:nvGraphicFramePr>
        <p:xfrm>
          <a:off x="8213942" y="1461648"/>
          <a:ext cx="366374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69719" y="2331047"/>
            <a:ext cx="5120640" cy="20169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69719" y="4444582"/>
            <a:ext cx="5076825" cy="2314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98839" y="2931154"/>
            <a:ext cx="5212080" cy="1924328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7706159" y="3269673"/>
            <a:ext cx="2339654" cy="20711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12385" y="5340864"/>
            <a:ext cx="458498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FFC000"/>
                </a:solidFill>
              </a:rPr>
              <a:t>p</a:t>
            </a:r>
            <a:r>
              <a:rPr lang="en-US" b="1" i="1" dirty="0" err="1" smtClean="0">
                <a:solidFill>
                  <a:srgbClr val="FFC000"/>
                </a:solidFill>
              </a:rPr>
              <a:t>utpixel</a:t>
            </a:r>
            <a:r>
              <a:rPr lang="en-US" dirty="0" smtClean="0"/>
              <a:t>(</a:t>
            </a:r>
            <a:r>
              <a:rPr lang="en-US" b="1" i="1" dirty="0" err="1" smtClean="0">
                <a:solidFill>
                  <a:srgbClr val="00B0F0"/>
                </a:solidFill>
              </a:rPr>
              <a:t>int</a:t>
            </a:r>
            <a:r>
              <a:rPr lang="en-US" dirty="0" smtClean="0"/>
              <a:t> </a:t>
            </a:r>
            <a:r>
              <a:rPr lang="en-US" dirty="0" err="1" smtClean="0"/>
              <a:t>xCoord,</a:t>
            </a:r>
            <a:r>
              <a:rPr lang="en-US" b="1" i="1" dirty="0" err="1">
                <a:solidFill>
                  <a:srgbClr val="00B0F0"/>
                </a:solidFill>
              </a:rPr>
              <a:t>int</a:t>
            </a:r>
            <a:r>
              <a:rPr lang="en-US" dirty="0" smtClean="0"/>
              <a:t> yCoord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  <a:r>
              <a:rPr lang="en-US" b="1" i="1" dirty="0" err="1">
                <a:solidFill>
                  <a:srgbClr val="00B0F0"/>
                </a:solidFill>
              </a:rPr>
              <a:t>int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  <a:r>
              <a:rPr lang="en-US" dirty="0" err="1" smtClean="0"/>
              <a:t>colorAsInt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6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0" grpId="0">
        <p:bldAsOne/>
      </p:bldGraphic>
      <p:bldP spid="11" grpId="0" animBg="1"/>
      <p:bldGraphic spid="13" grpId="0">
        <p:bldAsOne/>
      </p:bldGraphic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3641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Draw back of DDA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524D-CEC5-469A-B0DC-FEDD6F566479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19" y="3910145"/>
            <a:ext cx="1463167" cy="1956986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27969" y="1430448"/>
            <a:ext cx="7496270" cy="3657600"/>
          </a:xfrm>
          <a:prstGeom prst="wedgeRoundRectCallout">
            <a:avLst>
              <a:gd name="adj1" fmla="val -66722"/>
              <a:gd name="adj2" fmla="val 44069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 Rounded MT Bold" panose="020F0704030504030204" pitchFamily="34" charset="0"/>
              </a:rPr>
              <a:t>Stair –case Output is not optimized considerably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0"/>
              </a:rPr>
              <a:t>Ceil() or Floor()  </a:t>
            </a:r>
            <a:r>
              <a:rPr lang="en-US" dirty="0" smtClean="0"/>
              <a:t>: </a:t>
            </a:r>
            <a:r>
              <a:rPr lang="en-US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Rounding-off is not </a:t>
            </a:r>
            <a:r>
              <a:rPr lang="en-US" i="1" u="sng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dynamically</a:t>
            </a:r>
            <a:r>
              <a:rPr lang="en-US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decided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 Rounded MT Bold" panose="020F0704030504030204" pitchFamily="34" charset="0"/>
              </a:rPr>
              <a:t>Floating </a:t>
            </a:r>
            <a:r>
              <a:rPr lang="en-US" sz="2000" dirty="0">
                <a:latin typeface="Arial Rounded MT Bold" panose="020F0704030504030204" pitchFamily="34" charset="0"/>
              </a:rPr>
              <a:t>point Arithmetic is an </a:t>
            </a:r>
            <a:r>
              <a:rPr lang="en-US" sz="2000" dirty="0" smtClean="0">
                <a:latin typeface="Arial Rounded MT Bold" panose="020F0704030504030204" pitchFamily="34" charset="0"/>
              </a:rPr>
              <a:t>overhead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 Rounded MT Bold" panose="020F0704030504030204" pitchFamily="34" charset="0"/>
              </a:rPr>
              <a:t> Rounding-off is another computational overhead, too! 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It also yields low accuracy </a:t>
            </a: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59448" y="5498113"/>
            <a:ext cx="6381046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Original value of  Y</a:t>
            </a:r>
            <a:r>
              <a:rPr lang="en-US" sz="1600" b="1" baseline="-25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K+1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But it is </a:t>
            </a:r>
            <a:r>
              <a:rPr lang="en-US" sz="16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neither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b="1" baseline="-250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600" b="1" baseline="-25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b="1" baseline="-250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+1)</a:t>
            </a:r>
          </a:p>
          <a:p>
            <a:r>
              <a:rPr lang="en-US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b="1" baseline="-25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y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00" b="1" baseline="-25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(Y</a:t>
            </a:r>
            <a:r>
              <a:rPr lang="en-US" sz="1600" baseline="-25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+1) – y</a:t>
            </a:r>
            <a:r>
              <a:rPr lang="en-US" sz="1600" baseline="-25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(</a:t>
            </a:r>
            <a:r>
              <a:rPr lang="en-US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b="1" baseline="-25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Y</a:t>
            </a:r>
            <a:r>
              <a:rPr lang="en-US" sz="1600" b="1" baseline="-25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K+1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Y</a:t>
            </a:r>
            <a:r>
              <a:rPr lang="en-US" sz="1600" b="1" baseline="-25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  <a:p>
            <a:r>
              <a:rPr lang="en-US" sz="20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en-US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b="1" baseline="-25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K+1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b="1" baseline="-25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</a:t>
            </a:r>
            <a:r>
              <a:rPr lang="en-US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baseline="-25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945" y="81482"/>
            <a:ext cx="9819079" cy="6699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err="1" smtClean="0">
                <a:solidFill>
                  <a:srgbClr val="FFFF00"/>
                </a:solidFill>
              </a:rPr>
              <a:t>Bresenham’s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Line Drawing Algorithm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524D-CEC5-469A-B0DC-FEDD6F566479}" type="datetime1">
              <a:rPr lang="en-US" smtClean="0"/>
              <a:t>7/14/2015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83945" y="1067747"/>
            <a:ext cx="5029200" cy="4515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07624" y="1258645"/>
            <a:ext cx="4539727" cy="3693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Given two End Points 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(X</a:t>
            </a:r>
            <a:r>
              <a:rPr lang="en-US" b="1" baseline="-25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1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, Y</a:t>
            </a:r>
            <a:r>
              <a:rPr lang="en-US" b="1" baseline="-25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1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) </a:t>
            </a:r>
            <a:r>
              <a:rPr lang="en-US" dirty="0" smtClean="0">
                <a:solidFill>
                  <a:srgbClr val="FFFF00"/>
                </a:solidFill>
                <a:latin typeface="Calisto MT" panose="02040603050505030304" pitchFamily="18" charset="0"/>
              </a:rPr>
              <a:t>and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(X</a:t>
            </a:r>
            <a:r>
              <a:rPr lang="en-US" b="1" baseline="-25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2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,Y</a:t>
            </a:r>
            <a:r>
              <a:rPr lang="en-US" b="1" baseline="-25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2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7624" y="1771587"/>
            <a:ext cx="455939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Assumption: </a:t>
            </a:r>
            <a:r>
              <a:rPr lang="en-US" b="1" dirty="0" smtClean="0">
                <a:solidFill>
                  <a:srgbClr val="C00000"/>
                </a:solidFill>
              </a:rPr>
              <a:t>X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 &lt; X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∴ </a:t>
            </a:r>
            <a:r>
              <a:rPr lang="en-US" b="1" dirty="0" smtClean="0">
                <a:solidFill>
                  <a:srgbClr val="C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(X</a:t>
            </a:r>
            <a:r>
              <a:rPr lang="en-US" b="1" baseline="-25000" dirty="0" smtClean="0">
                <a:solidFill>
                  <a:srgbClr val="C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1,</a:t>
            </a:r>
            <a:r>
              <a:rPr lang="en-US" b="1" dirty="0" smtClean="0">
                <a:solidFill>
                  <a:srgbClr val="C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Y</a:t>
            </a:r>
            <a:r>
              <a:rPr lang="en-US" b="1" baseline="-25000" dirty="0" smtClean="0">
                <a:solidFill>
                  <a:srgbClr val="C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en-US" b="1" dirty="0" smtClean="0">
                <a:solidFill>
                  <a:srgbClr val="C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) 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is to the left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7207624" y="2284529"/>
            <a:ext cx="215315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Bookman Old Style" panose="02050604050505020204" pitchFamily="18" charset="0"/>
              </a:rPr>
              <a:t>y= </a:t>
            </a:r>
            <a:r>
              <a:rPr lang="en-US" sz="28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m</a:t>
            </a:r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*</a:t>
            </a:r>
            <a:r>
              <a:rPr lang="en-US" sz="2800" dirty="0" smtClean="0">
                <a:latin typeface="Bookman Old Style" panose="02050604050505020204" pitchFamily="18" charset="0"/>
              </a:rPr>
              <a:t>x + </a:t>
            </a:r>
            <a:r>
              <a:rPr lang="en-US" sz="2800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c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endParaRPr lang="en-US" sz="2800" dirty="0"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13860" y="2284529"/>
            <a:ext cx="261481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>
                <a:latin typeface="Bookman Old Style" panose="02050604050505020204" pitchFamily="18" charset="0"/>
              </a:rPr>
              <a:t>y</a:t>
            </a:r>
            <a:r>
              <a:rPr lang="en-US" sz="2800" baseline="-25000" dirty="0" err="1" smtClean="0">
                <a:solidFill>
                  <a:srgbClr val="FFC000"/>
                </a:solidFill>
                <a:latin typeface="Bookman Old Style" panose="02050604050505020204" pitchFamily="18" charset="0"/>
              </a:rPr>
              <a:t>K</a:t>
            </a:r>
            <a:r>
              <a:rPr lang="en-US" sz="2800" dirty="0" smtClean="0">
                <a:latin typeface="Bookman Old Style" panose="02050604050505020204" pitchFamily="18" charset="0"/>
              </a:rPr>
              <a:t>= </a:t>
            </a:r>
            <a:r>
              <a:rPr lang="en-US" sz="28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m</a:t>
            </a:r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*</a:t>
            </a:r>
            <a:r>
              <a:rPr lang="en-US" sz="2800" dirty="0" smtClean="0">
                <a:latin typeface="Bookman Old Style" panose="02050604050505020204" pitchFamily="18" charset="0"/>
              </a:rPr>
              <a:t>x </a:t>
            </a:r>
            <a:r>
              <a:rPr lang="en-US" sz="2800" baseline="-25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K</a:t>
            </a:r>
            <a:r>
              <a:rPr lang="en-US" sz="2800" dirty="0" smtClean="0">
                <a:latin typeface="Bookman Old Style" panose="02050604050505020204" pitchFamily="18" charset="0"/>
              </a:rPr>
              <a:t> + </a:t>
            </a:r>
            <a:r>
              <a:rPr lang="en-US" sz="2800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c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endParaRPr lang="en-US" sz="2800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7624" y="2912504"/>
            <a:ext cx="4862456" cy="25237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Increment of X happens from left to right </a:t>
            </a:r>
          </a:p>
          <a:p>
            <a:r>
              <a:rPr lang="en-US" sz="32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∴ </a:t>
            </a:r>
            <a:r>
              <a:rPr lang="en-US" sz="2800" b="1" dirty="0" smtClean="0">
                <a:latin typeface="Bookman Old Style" panose="02050604050505020204" pitchFamily="18" charset="0"/>
              </a:rPr>
              <a:t>x</a:t>
            </a:r>
            <a:r>
              <a:rPr lang="en-US" sz="2800" b="1" baseline="-25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K+1</a:t>
            </a:r>
            <a:r>
              <a:rPr lang="en-US" sz="2800" b="1" dirty="0" smtClean="0">
                <a:latin typeface="Bookman Old Style" panose="02050604050505020204" pitchFamily="18" charset="0"/>
              </a:rPr>
              <a:t> = x </a:t>
            </a:r>
            <a:r>
              <a:rPr lang="en-US" sz="2800" b="1" baseline="-25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K</a:t>
            </a:r>
            <a:r>
              <a:rPr lang="en-US" sz="2800" b="1" baseline="-25000" dirty="0" smtClean="0">
                <a:latin typeface="Bookman Old Style" panose="02050604050505020204" pitchFamily="18" charset="0"/>
              </a:rPr>
              <a:t> </a:t>
            </a:r>
            <a:r>
              <a:rPr lang="en-US" sz="2800" b="1" dirty="0" smtClean="0">
                <a:latin typeface="Bookman Old Style" panose="02050604050505020204" pitchFamily="18" charset="0"/>
              </a:rPr>
              <a:t> +1</a:t>
            </a:r>
          </a:p>
          <a:p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But </a:t>
            </a:r>
            <a:r>
              <a:rPr lang="en-US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Y</a:t>
            </a:r>
            <a:r>
              <a:rPr lang="en-US" sz="2800" b="1" baseline="-25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K+1</a:t>
            </a: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=</a:t>
            </a:r>
            <a:r>
              <a:rPr 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?</a:t>
            </a: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  </a:t>
            </a:r>
          </a:p>
          <a:p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Should be</a:t>
            </a:r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en-US" sz="2800" dirty="0" smtClean="0">
                <a:latin typeface="Bookman Old Style" panose="02050604050505020204" pitchFamily="18" charset="0"/>
              </a:rPr>
              <a:t>y</a:t>
            </a:r>
            <a:r>
              <a:rPr lang="en-US" sz="2800" b="1" baseline="-25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K+1</a:t>
            </a:r>
            <a:r>
              <a:rPr lang="en-US" sz="2800" dirty="0" smtClean="0">
                <a:latin typeface="Bookman Old Style" panose="02050604050505020204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m</a:t>
            </a:r>
            <a:r>
              <a:rPr lang="en-US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*(</a:t>
            </a:r>
            <a:r>
              <a:rPr lang="en-US" sz="2800" b="1" dirty="0" smtClean="0">
                <a:latin typeface="Bookman Old Style" panose="02050604050505020204" pitchFamily="18" charset="0"/>
              </a:rPr>
              <a:t>x</a:t>
            </a:r>
            <a:r>
              <a:rPr lang="en-US" sz="2800" b="1" baseline="-25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K+1</a:t>
            </a:r>
            <a:r>
              <a:rPr lang="en-US" sz="2800" b="1" dirty="0" smtClean="0">
                <a:latin typeface="Bookman Old Style" panose="02050604050505020204" pitchFamily="18" charset="0"/>
              </a:rPr>
              <a:t>) </a:t>
            </a:r>
            <a:r>
              <a:rPr lang="en-US" sz="2800" b="1" dirty="0">
                <a:latin typeface="Bookman Old Style" panose="02050604050505020204" pitchFamily="18" charset="0"/>
              </a:rPr>
              <a:t>+ </a:t>
            </a:r>
            <a:r>
              <a:rPr lang="en-US" sz="28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c</a:t>
            </a:r>
          </a:p>
          <a:p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But it is often a fraction!!!</a:t>
            </a:r>
          </a:p>
          <a:p>
            <a:r>
              <a:rPr 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So,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Y</a:t>
            </a:r>
            <a:r>
              <a:rPr lang="en-US" sz="2400" b="1" baseline="-250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K+1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 is either </a:t>
            </a:r>
            <a:r>
              <a:rPr lang="en-US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Y</a:t>
            </a:r>
            <a:r>
              <a:rPr lang="en-US" sz="2400" b="1" baseline="-250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K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 or (</a:t>
            </a:r>
            <a:r>
              <a:rPr lang="en-US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Y</a:t>
            </a:r>
            <a:r>
              <a:rPr lang="en-US" sz="2400" b="1" baseline="-250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K</a:t>
            </a:r>
            <a:r>
              <a:rPr lang="en-US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+1)</a:t>
            </a:r>
            <a:r>
              <a:rPr lang="en-US" sz="2800" b="1" dirty="0" smtClean="0">
                <a:latin typeface="Bookman Old Style" panose="02050604050505020204" pitchFamily="18" charset="0"/>
              </a:rPr>
              <a:t> 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9615" y="5715414"/>
            <a:ext cx="478849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Bresenhams’ dynamically optimizes it</a:t>
            </a:r>
          </a:p>
          <a:p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527586" y="2718797"/>
            <a:ext cx="2022385" cy="286442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Bracket 20"/>
          <p:cNvSpPr/>
          <p:nvPr/>
        </p:nvSpPr>
        <p:spPr>
          <a:xfrm>
            <a:off x="3271578" y="2720689"/>
            <a:ext cx="142725" cy="494849"/>
          </a:xfrm>
          <a:prstGeom prst="leftBracke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ket 23"/>
          <p:cNvSpPr/>
          <p:nvPr/>
        </p:nvSpPr>
        <p:spPr>
          <a:xfrm>
            <a:off x="3711389" y="2374295"/>
            <a:ext cx="322729" cy="449003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46118" y="3065929"/>
            <a:ext cx="2573600" cy="281734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065468" y="2823298"/>
            <a:ext cx="1807285" cy="30438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7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  <p:bldP spid="8" grpId="0" animBg="1"/>
      <p:bldP spid="9" grpId="0" animBg="1"/>
      <p:bldP spid="11" grpId="0" animBg="1"/>
      <p:bldP spid="13" grpId="0" animBg="1"/>
      <p:bldP spid="14" grpId="0" build="p" animBg="1"/>
      <p:bldP spid="16" grpId="0" animBg="1"/>
      <p:bldP spid="21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945" y="81482"/>
            <a:ext cx="9819079" cy="6699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rgbClr val="FFFF00"/>
                </a:solidFill>
              </a:rPr>
              <a:t>Bresenhams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Line Drawing Algorithm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524D-CEC5-469A-B0DC-FEDD6F566479}" type="datetime1">
              <a:rPr lang="en-US" smtClean="0"/>
              <a:t>7/14/2015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8269" y="1076507"/>
            <a:ext cx="4206240" cy="37765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58183" y="1077764"/>
            <a:ext cx="4987969" cy="5539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b="1" baseline="-25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-25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(K+1)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b="1" baseline="-25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(Y</a:t>
            </a:r>
            <a:r>
              <a:rPr lang="en-US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+1)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b="1" baseline="-25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US" b="1" baseline="-25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</a:t>
            </a:r>
            <a:r>
              <a:rPr lang="en-US" baseline="-25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+1</a:t>
            </a:r>
            <a:r>
              <a:rPr lang="en-US" b="1" baseline="-25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39370" y="4759498"/>
            <a:ext cx="215315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Bookman Old Style" panose="02050604050505020204" pitchFamily="18" charset="0"/>
              </a:rPr>
              <a:t>y= </a:t>
            </a:r>
            <a:r>
              <a:rPr lang="en-US" sz="28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m</a:t>
            </a:r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*</a:t>
            </a:r>
            <a:r>
              <a:rPr lang="en-US" sz="2800" dirty="0" smtClean="0">
                <a:latin typeface="Bookman Old Style" panose="02050604050505020204" pitchFamily="18" charset="0"/>
              </a:rPr>
              <a:t>x + </a:t>
            </a:r>
            <a:r>
              <a:rPr lang="en-US" sz="2800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c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endParaRPr lang="en-US" sz="2800" dirty="0"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9370" y="5436543"/>
            <a:ext cx="4216219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Bookman Old Style" panose="02050604050505020204" pitchFamily="18" charset="0"/>
              </a:rPr>
              <a:t>y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r>
              <a:rPr lang="en-US" sz="2800" baseline="-25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True-(K+1)</a:t>
            </a:r>
            <a:r>
              <a:rPr lang="en-US" sz="2800" dirty="0" smtClean="0">
                <a:latin typeface="Bookman Old Style" panose="02050604050505020204" pitchFamily="18" charset="0"/>
              </a:rPr>
              <a:t>= </a:t>
            </a:r>
            <a:r>
              <a:rPr lang="en-US" sz="28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m</a:t>
            </a:r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* </a:t>
            </a:r>
            <a:r>
              <a:rPr lang="en-US" sz="2800" dirty="0" smtClean="0">
                <a:latin typeface="Bookman Old Style" panose="02050604050505020204" pitchFamily="18" charset="0"/>
              </a:rPr>
              <a:t>x </a:t>
            </a:r>
            <a:r>
              <a:rPr lang="en-US" sz="2800" baseline="-25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K+1</a:t>
            </a:r>
            <a:r>
              <a:rPr lang="en-US" sz="2800" dirty="0" smtClean="0">
                <a:latin typeface="Bookman Old Style" panose="02050604050505020204" pitchFamily="18" charset="0"/>
              </a:rPr>
              <a:t> + </a:t>
            </a:r>
            <a:r>
              <a:rPr lang="en-US" sz="2800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c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endParaRPr lang="en-US" sz="2800" dirty="0">
              <a:latin typeface="Bookman Old Style" panose="02050604050505020204" pitchFamily="18" charset="0"/>
            </a:endParaRPr>
          </a:p>
        </p:txBody>
      </p:sp>
      <p:sp>
        <p:nvSpPr>
          <p:cNvPr id="21" name="Left Bracket 20"/>
          <p:cNvSpPr/>
          <p:nvPr/>
        </p:nvSpPr>
        <p:spPr>
          <a:xfrm>
            <a:off x="2427232" y="2505184"/>
            <a:ext cx="134963" cy="459611"/>
          </a:xfrm>
          <a:prstGeom prst="leftBracke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ket 23"/>
          <p:cNvSpPr/>
          <p:nvPr/>
        </p:nvSpPr>
        <p:spPr>
          <a:xfrm>
            <a:off x="2687625" y="2284530"/>
            <a:ext cx="263805" cy="261610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58183" y="1792586"/>
                <a:ext cx="6492391" cy="45868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∴ </a:t>
                </a:r>
                <a:r>
                  <a:rPr lang="en-US" dirty="0" smtClean="0">
                    <a:solidFill>
                      <a:srgbClr val="00B0F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D</a:t>
                </a:r>
                <a:r>
                  <a:rPr lang="en-US" baseline="-25000" dirty="0" smtClean="0">
                    <a:solidFill>
                      <a:srgbClr val="00B0F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1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= (</a:t>
                </a:r>
                <a:r>
                  <a:rPr lang="en-US" b="1" i="1" dirty="0" smtClean="0">
                    <a:solidFill>
                      <a:srgbClr val="FF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m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* x </a:t>
                </a:r>
                <a:r>
                  <a:rPr lang="en-US" b="1" baseline="-250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K+1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+c) –y 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  <a:r>
                  <a:rPr lang="en-US" baseline="-250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 </a:t>
                </a:r>
              </a:p>
              <a:p>
                <a:r>
                  <a:rPr lang="en-US" baseline="-250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aseline="-250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    </a:t>
                </a:r>
              </a:p>
              <a:p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   </a:t>
                </a:r>
                <a:r>
                  <a:rPr lang="en-US" dirty="0" smtClean="0">
                    <a:solidFill>
                      <a:srgbClr val="FF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D</a:t>
                </a:r>
                <a:r>
                  <a:rPr lang="en-US" baseline="-25000" dirty="0" smtClean="0">
                    <a:solidFill>
                      <a:srgbClr val="FF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=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y </a:t>
                </a:r>
                <a:r>
                  <a:rPr lang="en-US" b="1" baseline="-250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K+1</a:t>
                </a:r>
                <a:r>
                  <a:rPr lang="en-US" baseline="-250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- (</a:t>
                </a:r>
                <a:r>
                  <a:rPr lang="en-US" b="1" i="1" dirty="0">
                    <a:solidFill>
                      <a:srgbClr val="FF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m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* x 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K+1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+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c)</a:t>
                </a:r>
              </a:p>
              <a:p>
                <a:endParaRPr lang="en-US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∴ </a:t>
                </a:r>
                <a:r>
                  <a:rPr lang="en-US" dirty="0" smtClean="0">
                    <a:solidFill>
                      <a:srgbClr val="00B0F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D</a:t>
                </a:r>
                <a:r>
                  <a:rPr lang="en-US" baseline="-25000" dirty="0" smtClean="0">
                    <a:solidFill>
                      <a:srgbClr val="00B0F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1</a:t>
                </a:r>
                <a:r>
                  <a:rPr lang="en-US" baseline="-250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–</a:t>
                </a:r>
                <a:r>
                  <a:rPr lang="en-US" baseline="-250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D</a:t>
                </a:r>
                <a:r>
                  <a:rPr lang="en-US" baseline="-25000" dirty="0" smtClean="0">
                    <a:solidFill>
                      <a:srgbClr val="FF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= 2*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(m * x 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K+1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+c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 – y 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– y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K+1</a:t>
                </a:r>
              </a:p>
              <a:p>
                <a:r>
                  <a:rPr lang="en-US" baseline="-250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∵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We move along X-axis,  </a:t>
                </a:r>
                <a:r>
                  <a:rPr lang="en-US" sz="20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x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K+1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= </a:t>
                </a:r>
                <a:r>
                  <a:rPr lang="en-US" sz="20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x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+1</a:t>
                </a:r>
              </a:p>
              <a:p>
                <a:r>
                  <a:rPr lang="en-US" baseline="-250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 </a:t>
                </a:r>
                <a:r>
                  <a:rPr lang="en-US" i="1" dirty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also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,  </a:t>
                </a:r>
                <a:r>
                  <a:rPr lang="en-US" b="1" i="1" dirty="0">
                    <a:solidFill>
                      <a:srgbClr val="FF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m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0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Δ</m:t>
                        </m:r>
                        <m:r>
                          <a:rPr lang="en-US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0" smtClean="0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Δ</m:t>
                        </m:r>
                        <m:r>
                          <a:rPr lang="en-US" i="1" smtClean="0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baseline="-250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   , where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a:rPr lang="en-US" b="0" i="1" smtClean="0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difference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X</m:t>
                    </m:r>
                    <m:r>
                      <a:rPr lang="en-US" b="0" i="0" baseline="-25000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 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X</m:t>
                    </m:r>
                    <m:r>
                      <a:rPr lang="en-US" b="0" i="0" baseline="-25000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2</m:t>
                    </m:r>
                  </m:oMath>
                </a14:m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)= X</a:t>
                </a:r>
                <a:r>
                  <a:rPr lang="en-US" baseline="-250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–X</a:t>
                </a:r>
                <a:r>
                  <a:rPr lang="en-US" baseline="-250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1</a:t>
                </a:r>
                <a:endParaRPr lang="en-US" baseline="-25000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pPr lvl="5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difference</m:t>
                    </m:r>
                    <m:r>
                      <a:rPr lang="en-US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Y</m:t>
                    </m:r>
                    <m:r>
                      <a:rPr lang="en-US" baseline="-2500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 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Y</m:t>
                    </m:r>
                    <m:r>
                      <a:rPr lang="en-US" baseline="-2500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2</m:t>
                    </m:r>
                  </m:oMath>
                </a14:m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</a:t>
                </a:r>
              </a:p>
              <a:p>
                <a:pPr lvl="2"/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; y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K+1</a:t>
                </a:r>
                <a:r>
                  <a:rPr lang="en-US" baseline="-250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= y 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+1 But </a:t>
                </a:r>
                <a:r>
                  <a:rPr lang="en-US" dirty="0" err="1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y</a:t>
                </a:r>
                <a:r>
                  <a:rPr lang="en-US" baseline="-25000" dirty="0" err="1" smtClean="0">
                    <a:solidFill>
                      <a:srgbClr val="FFC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=</a:t>
                </a:r>
                <a:r>
                  <a:rPr lang="en-US" dirty="0" err="1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y</a:t>
                </a:r>
                <a:r>
                  <a:rPr lang="en-US" baseline="-25000" dirty="0" err="1" smtClean="0">
                    <a:solidFill>
                      <a:srgbClr val="FFC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  <a:r>
                  <a:rPr lang="en-US" baseline="30000" dirty="0" smtClean="0">
                    <a:solidFill>
                      <a:srgbClr val="00FFFF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?</a:t>
                </a:r>
                <a:endParaRPr lang="en-US" baseline="-25000" dirty="0">
                  <a:solidFill>
                    <a:srgbClr val="00FFFF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r>
                  <a:rPr lang="en-US" u="sng" dirty="0" smtClean="0">
                    <a:latin typeface="Leelawadee" panose="020B0502040204020203" pitchFamily="34" charset="-34"/>
                    <a:cs typeface="Leelawadee" panose="020B0502040204020203" pitchFamily="34" charset="-34"/>
                  </a:rPr>
                  <a:t>Simplifying: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</a:p>
              <a:p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(</a:t>
                </a:r>
                <a:r>
                  <a:rPr lang="en-US" dirty="0">
                    <a:solidFill>
                      <a:srgbClr val="00B0F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D</a:t>
                </a:r>
                <a:r>
                  <a:rPr lang="en-US" baseline="-25000" dirty="0">
                    <a:solidFill>
                      <a:srgbClr val="00B0F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1</a:t>
                </a:r>
                <a:r>
                  <a:rPr lang="en-US" baseline="-250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–</a:t>
                </a:r>
                <a:r>
                  <a:rPr lang="en-US" baseline="-250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D</a:t>
                </a:r>
                <a:r>
                  <a:rPr lang="en-US" baseline="-25000" dirty="0" smtClean="0">
                    <a:solidFill>
                      <a:srgbClr val="FF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𝑥</m:t>
                    </m:r>
                  </m:oMath>
                </a14:m>
                <a:r>
                  <a:rPr lang="en-US" i="1" dirty="0">
                    <a:solidFill>
                      <a:srgbClr val="FFFF66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= 2x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y</m:t>
                    </m:r>
                  </m:oMath>
                </a14:m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– 2y</a:t>
                </a:r>
                <a:r>
                  <a:rPr lang="en-US" b="1" baseline="-250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  <a:r>
                  <a:rPr lang="en-US" b="1" baseline="30000" dirty="0" smtClean="0">
                    <a:solidFill>
                      <a:srgbClr val="00FFFF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?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x</m:t>
                    </m:r>
                  </m:oMath>
                </a14:m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+2*</a:t>
                </a:r>
                <a:r>
                  <a:rPr lang="el-GR" dirty="0">
                    <a:cs typeface="Lucida Sans Unicode" panose="020B0602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y</m:t>
                    </m:r>
                    <m:r>
                      <a:rPr lang="en-US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c</m:t>
                        </m:r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−1</m:t>
                        </m:r>
                      </m:e>
                    </m:d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 </m:t>
                    </m:r>
                    <m:r>
                      <a:rPr lang="en-US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∗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</m:oMath>
                </a14:m>
                <a:r>
                  <a:rPr lang="en-US" i="1" dirty="0">
                    <a:solidFill>
                      <a:srgbClr val="FFFF66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x</a:t>
                </a:r>
              </a:p>
              <a:p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We define, </a:t>
                </a:r>
                <a:r>
                  <a:rPr lang="en-US" i="1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p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aseline="-250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  <a:r>
                  <a:rPr lang="en-US" baseline="-250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= 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(</a:t>
                </a:r>
                <a:r>
                  <a:rPr lang="en-US" dirty="0">
                    <a:solidFill>
                      <a:srgbClr val="00B0F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D</a:t>
                </a:r>
                <a:r>
                  <a:rPr lang="en-US" baseline="-25000" dirty="0">
                    <a:solidFill>
                      <a:srgbClr val="00B0F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1</a:t>
                </a:r>
                <a:r>
                  <a:rPr lang="en-US" baseline="-250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–</a:t>
                </a:r>
                <a:r>
                  <a:rPr lang="en-US" baseline="-250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D</a:t>
                </a:r>
                <a:r>
                  <a:rPr lang="en-US" baseline="-25000" dirty="0">
                    <a:solidFill>
                      <a:srgbClr val="FF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𝑥</m:t>
                    </m:r>
                  </m:oMath>
                </a14:m>
                <a:r>
                  <a:rPr lang="en-US" i="1" dirty="0">
                    <a:solidFill>
                      <a:srgbClr val="FFFF66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</a:t>
                </a:r>
                <a:endParaRPr lang="en-US" i="1" dirty="0" smtClean="0">
                  <a:solidFill>
                    <a:srgbClr val="FFFF66"/>
                  </a:solidFill>
                  <a:latin typeface="Cambria Math" panose="02040503050406030204" pitchFamily="18" charset="0"/>
                  <a:cs typeface="Lucida Sans Unicode" panose="020B0602030504020204" pitchFamily="34" charset="0"/>
                </a:endParaRP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Next value of Y</a:t>
                </a:r>
                <a:r>
                  <a:rPr lang="en-US" baseline="-25000" dirty="0" smtClean="0">
                    <a:solidFill>
                      <a:srgbClr val="FFC000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K</a:t>
                </a:r>
                <a:r>
                  <a:rPr lang="en-US" baseline="30000" dirty="0" smtClean="0">
                    <a:solidFill>
                      <a:srgbClr val="00FFFF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?</a:t>
                </a:r>
                <a:r>
                  <a:rPr lang="en-US" baseline="-25000" dirty="0" smtClean="0">
                    <a:solidFill>
                      <a:srgbClr val="00FFFF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 </a:t>
                </a:r>
                <a:r>
                  <a:rPr lang="en-US" baseline="-25000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= y </a:t>
                </a:r>
                <a:r>
                  <a:rPr lang="en-US" b="1" baseline="-25000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K</a:t>
                </a:r>
                <a:r>
                  <a:rPr lang="en-US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   </a:t>
                </a:r>
                <a:r>
                  <a:rPr lang="en-US" i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if</a:t>
                </a:r>
                <a:r>
                  <a:rPr lang="en-US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  </a:t>
                </a:r>
                <a:r>
                  <a:rPr lang="en-US" b="1" dirty="0" smtClean="0">
                    <a:solidFill>
                      <a:srgbClr val="00B0F0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D</a:t>
                </a:r>
                <a:r>
                  <a:rPr lang="en-US" b="1" baseline="-25000" dirty="0" smtClean="0">
                    <a:solidFill>
                      <a:srgbClr val="00B0F0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1</a:t>
                </a:r>
                <a:r>
                  <a:rPr lang="en-US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&gt; </a:t>
                </a:r>
                <a:r>
                  <a:rPr lang="en-US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D</a:t>
                </a:r>
                <a:r>
                  <a:rPr lang="en-US" b="1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2 </a:t>
                </a:r>
                <a:r>
                  <a:rPr lang="en-US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</a:t>
                </a:r>
                <a:r>
                  <a:rPr lang="en-US" b="1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since it is then closer to  </a:t>
                </a:r>
                <a:r>
                  <a:rPr lang="en-US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y 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K</a:t>
                </a:r>
                <a:r>
                  <a:rPr lang="en-US" baseline="-250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</a:t>
                </a:r>
                <a:endParaRPr lang="en-US" baseline="-25000" dirty="0" smtClean="0">
                  <a:solidFill>
                    <a:schemeClr val="bg1"/>
                  </a:solidFill>
                  <a:latin typeface="Cambria Math" panose="02040503050406030204" pitchFamily="18" charset="0"/>
                  <a:cs typeface="Lucida Sans Unicode" panose="020B0602030504020204" pitchFamily="34" charset="0"/>
                </a:endParaRPr>
              </a:p>
              <a:p>
                <a:r>
                  <a:rPr lang="en-US" b="1" dirty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</a:t>
                </a:r>
                <a:r>
                  <a:rPr lang="en-US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else </a:t>
                </a:r>
                <a:r>
                  <a: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Y</a:t>
                </a:r>
                <a:r>
                  <a:rPr lang="en-US" baseline="-25000" dirty="0">
                    <a:solidFill>
                      <a:srgbClr val="FFC000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K</a:t>
                </a:r>
                <a:r>
                  <a:rPr lang="en-US" baseline="30000" dirty="0">
                    <a:solidFill>
                      <a:srgbClr val="00FFFF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?</a:t>
                </a:r>
                <a:r>
                  <a:rPr lang="en-US" i="1" baseline="-25000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  </a:t>
                </a:r>
                <a:r>
                  <a:rPr lang="en-US" i="1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= </a:t>
                </a:r>
                <a:r>
                  <a:rPr lang="en-US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(y 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K</a:t>
                </a:r>
                <a:r>
                  <a:rPr lang="en-US" baseline="-250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+1) </a:t>
                </a:r>
                <a:r>
                  <a:rPr lang="en-US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since it is then closer to  </a:t>
                </a:r>
                <a:r>
                  <a:rPr lang="en-US" b="1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(</a:t>
                </a:r>
                <a:r>
                  <a:rPr lang="en-US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y 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K</a:t>
                </a:r>
                <a:r>
                  <a:rPr lang="en-US" baseline="-250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+1).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  <a:latin typeface="Batang" panose="02030600000101010101" pitchFamily="18" charset="-127"/>
                    <a:ea typeface="Batang" panose="02030600000101010101" pitchFamily="18" charset="-127"/>
                    <a:cs typeface="Lucida Sans Unicode" panose="020B0602030504020204" pitchFamily="34" charset="0"/>
                  </a:rPr>
                  <a:t>∴ Thus to check is </a:t>
                </a:r>
                <a:r>
                  <a:rPr lang="en-US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: (</a:t>
                </a:r>
                <a:r>
                  <a:rPr lang="en-US" b="1" dirty="0" smtClean="0">
                    <a:solidFill>
                      <a:srgbClr val="00B0F0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D</a:t>
                </a:r>
                <a:r>
                  <a:rPr lang="en-US" b="1" baseline="-25000" dirty="0" smtClean="0">
                    <a:solidFill>
                      <a:srgbClr val="00B0F0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1</a:t>
                </a:r>
                <a:r>
                  <a:rPr lang="en-US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– </a:t>
                </a:r>
                <a:r>
                  <a:rPr lang="en-US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D</a:t>
                </a:r>
                <a:r>
                  <a:rPr lang="en-US" b="1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2</a:t>
                </a:r>
                <a:r>
                  <a:rPr lang="en-US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) </a:t>
                </a:r>
                <a:r>
                  <a:rPr lang="en-US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≷</a:t>
                </a:r>
                <a:r>
                  <a:rPr lang="en-US" b="1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0  </a:t>
                </a:r>
                <a:r>
                  <a:rPr lang="en-US" b="1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  <a:sym typeface="Wingdings" panose="05000000000000000000" pitchFamily="2" charset="2"/>
                  </a:rPr>
                  <a:t> </a:t>
                </a:r>
                <a:r>
                  <a:rPr lang="en-US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p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aseline="-250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 </a:t>
                </a:r>
                <a:r>
                  <a:rPr lang="en-US" b="1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≷</a:t>
                </a:r>
                <a:r>
                  <a:rPr lang="en-US" b="1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="1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0   </a:t>
                </a:r>
                <a:r>
                  <a:rPr lang="en-US" b="1" dirty="0" smtClean="0">
                    <a:solidFill>
                      <a:srgbClr val="00FFFF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[</a:t>
                </a:r>
                <a:r>
                  <a:rPr lang="en-US" b="1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𝑥</m:t>
                    </m:r>
                  </m:oMath>
                </a14:m>
                <a:r>
                  <a:rPr lang="en-US" i="1" dirty="0">
                    <a:solidFill>
                      <a:srgbClr val="FFFF66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</a:t>
                </a:r>
                <a:r>
                  <a:rPr lang="en-US" i="1" dirty="0" smtClean="0">
                    <a:solidFill>
                      <a:srgbClr val="FFFF66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&gt;0 left-to- right scanning</a:t>
                </a:r>
                <a:r>
                  <a:rPr lang="en-US" b="1" dirty="0" smtClean="0">
                    <a:solidFill>
                      <a:srgbClr val="00FFFF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183" y="1792586"/>
                <a:ext cx="6492391" cy="4586897"/>
              </a:xfrm>
              <a:prstGeom prst="rect">
                <a:avLst/>
              </a:prstGeom>
              <a:blipFill>
                <a:blip r:embed="rId3"/>
                <a:stretch>
                  <a:fillRect l="-655" t="-529" b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48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21" grpId="0" animBg="1"/>
      <p:bldP spid="24" grpId="0" animBg="1"/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945" y="81482"/>
            <a:ext cx="9819079" cy="6699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err="1" smtClean="0">
                <a:solidFill>
                  <a:srgbClr val="FFFF00"/>
                </a:solidFill>
              </a:rPr>
              <a:t>Bresenham’s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Line Drawing Algorithm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524D-CEC5-469A-B0DC-FEDD6F566479}" type="datetime1">
              <a:rPr lang="en-US" smtClean="0"/>
              <a:t>7/14/2015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8269" y="1076507"/>
            <a:ext cx="4206240" cy="3776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58183" y="1077764"/>
                <a:ext cx="6444200" cy="55399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(</a:t>
                </a:r>
                <a:r>
                  <a:rPr lang="en-US" dirty="0">
                    <a:solidFill>
                      <a:srgbClr val="00B0F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D</a:t>
                </a:r>
                <a:r>
                  <a:rPr lang="en-US" baseline="-25000" dirty="0">
                    <a:solidFill>
                      <a:srgbClr val="00B0F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1</a:t>
                </a:r>
                <a:r>
                  <a:rPr lang="en-US" baseline="-250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–</a:t>
                </a:r>
                <a:r>
                  <a:rPr lang="en-US" baseline="-250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D</a:t>
                </a:r>
                <a:r>
                  <a:rPr lang="en-US" baseline="-25000" dirty="0">
                    <a:solidFill>
                      <a:srgbClr val="FF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𝑥</m:t>
                    </m:r>
                  </m:oMath>
                </a14:m>
                <a:r>
                  <a:rPr lang="en-US" i="1" dirty="0">
                    <a:solidFill>
                      <a:srgbClr val="FFFF66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 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= 2x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y</m:t>
                    </m:r>
                  </m:oMath>
                </a14:m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– 2y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x</m:t>
                    </m:r>
                  </m:oMath>
                </a14:m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+2*</a:t>
                </a:r>
                <a:r>
                  <a:rPr lang="el-GR" dirty="0">
                    <a:cs typeface="Lucida Sans Unicode" panose="020B0602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y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c</m:t>
                        </m:r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−1</m:t>
                        </m:r>
                      </m:e>
                    </m:d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 ∗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</m:oMath>
                </a14:m>
                <a:r>
                  <a:rPr lang="en-US" i="1" dirty="0">
                    <a:solidFill>
                      <a:srgbClr val="FFFF66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x</a:t>
                </a:r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183" y="1077764"/>
                <a:ext cx="6444200" cy="553998"/>
              </a:xfrm>
              <a:prstGeom prst="rect">
                <a:avLst/>
              </a:prstGeom>
              <a:blipFill>
                <a:blip r:embed="rId3"/>
                <a:stretch>
                  <a:fillRect l="-660" t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139370" y="4759498"/>
            <a:ext cx="215315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Bookman Old Style" panose="02050604050505020204" pitchFamily="18" charset="0"/>
              </a:rPr>
              <a:t>y= </a:t>
            </a:r>
            <a:r>
              <a:rPr lang="en-US" sz="28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m</a:t>
            </a:r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*</a:t>
            </a:r>
            <a:r>
              <a:rPr lang="en-US" sz="2800" dirty="0" smtClean="0">
                <a:latin typeface="Bookman Old Style" panose="02050604050505020204" pitchFamily="18" charset="0"/>
              </a:rPr>
              <a:t>x + </a:t>
            </a:r>
            <a:r>
              <a:rPr lang="en-US" sz="2800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c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endParaRPr lang="en-US" sz="2800" dirty="0"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9370" y="5436543"/>
            <a:ext cx="4216219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Bookman Old Style" panose="02050604050505020204" pitchFamily="18" charset="0"/>
              </a:rPr>
              <a:t>y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r>
              <a:rPr lang="en-US" sz="2800" baseline="-25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True-(K+1)</a:t>
            </a:r>
            <a:r>
              <a:rPr lang="en-US" sz="2800" dirty="0" smtClean="0">
                <a:latin typeface="Bookman Old Style" panose="02050604050505020204" pitchFamily="18" charset="0"/>
              </a:rPr>
              <a:t>= </a:t>
            </a:r>
            <a:r>
              <a:rPr lang="en-US" sz="28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m</a:t>
            </a:r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* </a:t>
            </a:r>
            <a:r>
              <a:rPr lang="en-US" sz="2800" dirty="0" smtClean="0">
                <a:latin typeface="Bookman Old Style" panose="02050604050505020204" pitchFamily="18" charset="0"/>
              </a:rPr>
              <a:t>x </a:t>
            </a:r>
            <a:r>
              <a:rPr lang="en-US" sz="2800" baseline="-25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K+1</a:t>
            </a:r>
            <a:r>
              <a:rPr lang="en-US" sz="2800" dirty="0" smtClean="0">
                <a:latin typeface="Bookman Old Style" panose="02050604050505020204" pitchFamily="18" charset="0"/>
              </a:rPr>
              <a:t> + </a:t>
            </a:r>
            <a:r>
              <a:rPr lang="en-US" sz="2800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c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endParaRPr lang="en-US" sz="2800" dirty="0">
              <a:latin typeface="Bookman Old Style" panose="02050604050505020204" pitchFamily="18" charset="0"/>
            </a:endParaRPr>
          </a:p>
        </p:txBody>
      </p:sp>
      <p:sp>
        <p:nvSpPr>
          <p:cNvPr id="21" name="Left Bracket 20"/>
          <p:cNvSpPr/>
          <p:nvPr/>
        </p:nvSpPr>
        <p:spPr>
          <a:xfrm>
            <a:off x="2427232" y="2505184"/>
            <a:ext cx="134963" cy="459611"/>
          </a:xfrm>
          <a:prstGeom prst="leftBracke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ket 23"/>
          <p:cNvSpPr/>
          <p:nvPr/>
        </p:nvSpPr>
        <p:spPr>
          <a:xfrm>
            <a:off x="2687625" y="2284530"/>
            <a:ext cx="263805" cy="261610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58183" y="1792586"/>
                <a:ext cx="6573872" cy="415498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p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aseline="-250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  <a:r>
                  <a:rPr lang="en-US" baseline="-250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="1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=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(</a:t>
                </a:r>
                <a:r>
                  <a:rPr lang="en-US" dirty="0">
                    <a:solidFill>
                      <a:srgbClr val="00B0F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D</a:t>
                </a:r>
                <a:r>
                  <a:rPr lang="en-US" baseline="-25000" dirty="0">
                    <a:solidFill>
                      <a:srgbClr val="00B0F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1</a:t>
                </a:r>
                <a:r>
                  <a:rPr lang="en-US" baseline="-250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–</a:t>
                </a:r>
                <a:r>
                  <a:rPr lang="en-US" baseline="-250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D</a:t>
                </a:r>
                <a:r>
                  <a:rPr lang="en-US" baseline="-25000" dirty="0">
                    <a:solidFill>
                      <a:srgbClr val="FF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𝑥</m:t>
                    </m:r>
                  </m:oMath>
                </a14:m>
                <a:r>
                  <a:rPr lang="en-US" i="1" dirty="0">
                    <a:solidFill>
                      <a:srgbClr val="FFFF66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</a:t>
                </a:r>
                <a:endParaRPr lang="en-US" i="1" dirty="0" smtClean="0">
                  <a:solidFill>
                    <a:srgbClr val="FFFF66"/>
                  </a:solidFill>
                  <a:latin typeface="Cambria Math" panose="02040503050406030204" pitchFamily="18" charset="0"/>
                  <a:cs typeface="Lucida Sans Unicode" panose="020B0602030504020204" pitchFamily="34" charset="0"/>
                </a:endParaRPr>
              </a:p>
              <a:p>
                <a:r>
                  <a:rPr lang="en-US" i="1" dirty="0">
                    <a:solidFill>
                      <a:srgbClr val="FFFF66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</a:t>
                </a:r>
                <a:r>
                  <a:rPr lang="en-US" i="1" dirty="0" smtClean="0">
                    <a:solidFill>
                      <a:srgbClr val="FFFF66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       </a:t>
                </a:r>
                <a:r>
                  <a:rPr lang="en-US" b="1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= (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2x</a:t>
                </a:r>
                <a:r>
                  <a:rPr lang="en-US" b="1" baseline="-250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y</m:t>
                    </m:r>
                  </m:oMath>
                </a14:m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– 2y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x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+[ 2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*</a:t>
                </a:r>
                <a:r>
                  <a:rPr lang="el-GR" dirty="0">
                    <a:cs typeface="Lucida Sans Unicode" panose="020B0602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y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c</m:t>
                        </m:r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−1</m:t>
                        </m:r>
                      </m:e>
                    </m:d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 ∗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</m:oMath>
                </a14:m>
                <a:r>
                  <a:rPr lang="en-US" i="1" dirty="0" smtClean="0">
                    <a:solidFill>
                      <a:srgbClr val="FFFF66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x </a:t>
                </a:r>
                <a:r>
                  <a:rPr lang="en-US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]</a:t>
                </a:r>
                <a:endParaRPr lang="en-US" b="1" dirty="0">
                  <a:solidFill>
                    <a:schemeClr val="bg1"/>
                  </a:solidFill>
                  <a:latin typeface="Cambria Math" panose="02040503050406030204" pitchFamily="18" charset="0"/>
                  <a:cs typeface="Lucida Sans Unicode" panose="020B0602030504020204" pitchFamily="34" charset="0"/>
                </a:endParaRPr>
              </a:p>
              <a:p>
                <a:r>
                  <a:rPr lang="en-US" b="1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     = </a:t>
                </a:r>
                <a:r>
                  <a:rPr lang="en-US" b="1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(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2x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y</m:t>
                    </m:r>
                  </m:oMath>
                </a14:m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– 2y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x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+ </a:t>
                </a:r>
                <a:r>
                  <a:rPr lang="el-GR" b="1" dirty="0" smtClean="0">
                    <a:solidFill>
                      <a:srgbClr val="92D050"/>
                    </a:solidFill>
                    <a:latin typeface="Lucida Sans Unicode" panose="020B0602030504020204" pitchFamily="34" charset="0"/>
                    <a:cs typeface="Iskoola Pota" panose="020B0502040204020203" pitchFamily="34" charset="0"/>
                  </a:rPr>
                  <a:t>θ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(a Constant Term)</a:t>
                </a:r>
              </a:p>
              <a:p>
                <a:endParaRPr lang="en-US" b="1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r>
                  <a:rPr lang="en-US" b="1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Similarly, </a:t>
                </a:r>
                <a:r>
                  <a:rPr lang="en-US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p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aseline="-250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K+1</a:t>
                </a:r>
                <a:r>
                  <a:rPr lang="en-US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="1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= (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2x</a:t>
                </a:r>
                <a:r>
                  <a:rPr lang="en-US" b="1" baseline="-250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K+1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y</m:t>
                    </m:r>
                  </m:oMath>
                </a14:m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–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2y</a:t>
                </a:r>
                <a:r>
                  <a:rPr lang="en-US" b="1" baseline="-250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K+1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x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 + </a:t>
                </a:r>
                <a:r>
                  <a:rPr lang="el-GR" b="1" dirty="0">
                    <a:solidFill>
                      <a:srgbClr val="92D050"/>
                    </a:solidFill>
                    <a:latin typeface="Lucida Sans Unicode" panose="020B0602030504020204" pitchFamily="34" charset="0"/>
                    <a:cs typeface="Iskoola Pota" panose="020B0502040204020203" pitchFamily="34" charset="0"/>
                  </a:rPr>
                  <a:t>θ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endParaRPr lang="en-US" dirty="0" smtClean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r>
                  <a:rPr lang="en-US" b="1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∴ </a:t>
                </a:r>
                <a:r>
                  <a:rPr lang="en-US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p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K+1</a:t>
                </a:r>
                <a:r>
                  <a:rPr lang="en-US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-</a:t>
                </a:r>
                <a:r>
                  <a:rPr lang="en-US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i="1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p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aseline="-250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  <a:r>
                  <a:rPr lang="en-US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=</a:t>
                </a:r>
                <a:r>
                  <a:rPr lang="en-US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</a:t>
                </a:r>
                <a:r>
                  <a:rPr lang="en-US" b="1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(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x</a:t>
                </a:r>
                <a:r>
                  <a:rPr lang="en-US" b="1" baseline="-250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K+1</a:t>
                </a:r>
                <a:r>
                  <a:rPr lang="en-US" b="1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– </a:t>
                </a:r>
                <a:r>
                  <a:rPr lang="en-US" dirty="0" err="1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x</a:t>
                </a:r>
                <a:r>
                  <a:rPr lang="en-US" b="1" baseline="-25000" dirty="0" err="1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  <a:r>
                  <a:rPr lang="en-US" b="1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 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y</m:t>
                    </m:r>
                  </m:oMath>
                </a14:m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–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2(y</a:t>
                </a:r>
                <a:r>
                  <a:rPr lang="en-US" b="1" baseline="-250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K+1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–</a:t>
                </a:r>
                <a:r>
                  <a:rPr lang="en-US" dirty="0" err="1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y</a:t>
                </a:r>
                <a:r>
                  <a:rPr lang="en-US" b="1" baseline="-25000" dirty="0" err="1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  <a:r>
                  <a:rPr lang="en-US" b="1" baseline="-250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="1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*</a:t>
                </a:r>
                <a:r>
                  <a:rPr lang="en-US" b="1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x</m:t>
                    </m:r>
                  </m:oMath>
                </a14:m>
                <a:endParaRPr lang="en-US" b="1" dirty="0" smtClean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r>
                  <a:rPr lang="en-US" b="1" u="sng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Case-1</a:t>
                </a:r>
                <a:r>
                  <a:rPr lang="en-US" b="1" u="sng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:</a:t>
                </a:r>
                <a:r>
                  <a:rPr lang="en-US" b="1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 </a:t>
                </a:r>
                <a:r>
                  <a:rPr lang="en-US" i="1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p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aseline="-250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 </a:t>
                </a:r>
                <a:r>
                  <a:rPr lang="en-US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&lt;</a:t>
                </a:r>
                <a:r>
                  <a:rPr lang="en-US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0 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            x</a:t>
                </a:r>
                <a:r>
                  <a:rPr lang="en-US" b="1" baseline="-250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K+1</a:t>
                </a:r>
                <a:r>
                  <a:rPr lang="en-US" b="1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= x </a:t>
                </a:r>
                <a:r>
                  <a:rPr lang="en-US" b="1" baseline="-250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  <a:r>
                  <a:rPr lang="en-US" b="1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 +1;     y</a:t>
                </a:r>
                <a:r>
                  <a:rPr lang="en-US" b="1" baseline="-250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K+1</a:t>
                </a:r>
                <a:r>
                  <a:rPr lang="en-US" b="1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= y </a:t>
                </a:r>
                <a:r>
                  <a:rPr lang="en-US" b="1" baseline="-250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</a:p>
              <a:p>
                <a:r>
                  <a:rPr lang="en-US" b="1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∴ </a:t>
                </a:r>
                <a:r>
                  <a:rPr lang="en-US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p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K+1</a:t>
                </a:r>
                <a:r>
                  <a:rPr lang="en-US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-</a:t>
                </a:r>
                <a:r>
                  <a:rPr lang="en-US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p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aseline="-250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 </a:t>
                </a:r>
                <a:r>
                  <a:rPr lang="en-US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= </a:t>
                </a:r>
                <a:r>
                  <a:rPr lang="en-US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* 1*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y</m:t>
                    </m:r>
                  </m:oMath>
                </a14:m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-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2*0 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*</a:t>
                </a:r>
                <a:r>
                  <a:rPr lang="en-US" b="1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x</m:t>
                    </m:r>
                  </m:oMath>
                </a14:m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 = 2*</a:t>
                </a:r>
                <a:r>
                  <a:rPr lang="el-GR" dirty="0">
                    <a:solidFill>
                      <a:srgbClr val="00FFFF"/>
                    </a:solidFill>
                    <a:cs typeface="Lucida Sans Unicode" panose="020B0602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y</m:t>
                    </m:r>
                  </m:oMath>
                </a14:m>
                <a:endParaRPr lang="en-US" dirty="0" smtClean="0">
                  <a:solidFill>
                    <a:srgbClr val="00FFFF"/>
                  </a:solidFill>
                  <a:cs typeface="Lucida Sans Unicode" panose="020B0602030504020204" pitchFamily="34" charset="0"/>
                </a:endParaRPr>
              </a:p>
              <a:p>
                <a:pPr lvl="2"/>
                <a:r>
                  <a:rPr lang="en-US" b="1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  <a:sym typeface="Wingdings" panose="05000000000000000000" pitchFamily="2" charset="2"/>
                  </a:rPr>
                  <a:t> </a:t>
                </a:r>
                <a:r>
                  <a:rPr lang="en-US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p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K+1</a:t>
                </a:r>
                <a:r>
                  <a:rPr lang="en-US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= </a:t>
                </a:r>
                <a:r>
                  <a:rPr lang="en-US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p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 </a:t>
                </a:r>
                <a:r>
                  <a:rPr lang="en-US" b="1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+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*</a:t>
                </a:r>
                <a:r>
                  <a:rPr lang="el-GR" dirty="0">
                    <a:solidFill>
                      <a:srgbClr val="00FFFF"/>
                    </a:solidFill>
                    <a:cs typeface="Lucida Sans Unicode" panose="020B0602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y</m:t>
                    </m:r>
                  </m:oMath>
                </a14:m>
                <a:endParaRPr lang="en-US" dirty="0">
                  <a:solidFill>
                    <a:srgbClr val="00FFFF"/>
                  </a:solidFill>
                  <a:cs typeface="Lucida Sans Unicode" panose="020B0602030504020204" pitchFamily="34" charset="0"/>
                </a:endParaRPr>
              </a:p>
              <a:p>
                <a:endParaRPr lang="en-US" b="1" baseline="-25000" dirty="0" smtClean="0">
                  <a:solidFill>
                    <a:srgbClr val="FFFF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r>
                  <a:rPr lang="en-US" b="1" u="sng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Case-2</a:t>
                </a:r>
                <a:r>
                  <a:rPr lang="en-US" b="1" u="sng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:</a:t>
                </a:r>
                <a:r>
                  <a:rPr lang="en-US" b="1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 </a:t>
                </a:r>
                <a:r>
                  <a:rPr lang="en-US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p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 </a:t>
                </a:r>
                <a:r>
                  <a:rPr lang="en-US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&gt;</a:t>
                </a:r>
                <a:r>
                  <a:rPr lang="en-US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0 </a:t>
                </a:r>
                <a:endParaRPr lang="en-US" dirty="0" smtClean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r>
                  <a:rPr lang="en-US" b="1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x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K+1</a:t>
                </a:r>
                <a:r>
                  <a:rPr lang="en-US" b="1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= x 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  <a:r>
                  <a:rPr lang="en-US" b="1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 +1;     y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K+1</a:t>
                </a:r>
                <a:r>
                  <a:rPr lang="en-US" b="1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= y </a:t>
                </a:r>
                <a:r>
                  <a:rPr lang="en-US" b="1" baseline="-250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 </a:t>
                </a:r>
                <a:r>
                  <a:rPr lang="en-US" b="1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+1</a:t>
                </a:r>
                <a:endParaRPr lang="en-US" b="1" baseline="-25000" dirty="0">
                  <a:solidFill>
                    <a:schemeClr val="bg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r>
                  <a:rPr lang="en-US" b="1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∴ </a:t>
                </a:r>
                <a:r>
                  <a:rPr lang="en-US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p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K+1</a:t>
                </a:r>
                <a:r>
                  <a:rPr lang="en-US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-</a:t>
                </a:r>
                <a:r>
                  <a:rPr lang="en-US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p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 </a:t>
                </a:r>
                <a:r>
                  <a:rPr lang="en-US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= </a:t>
                </a:r>
                <a:r>
                  <a:rPr lang="en-US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* 1*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y</m:t>
                    </m:r>
                  </m:oMath>
                </a14:m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-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 *1*</a:t>
                </a:r>
                <a:r>
                  <a:rPr lang="en-US" b="1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x</m:t>
                    </m:r>
                  </m:oMath>
                </a14:m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 = 2*</a:t>
                </a:r>
                <a:r>
                  <a:rPr lang="el-GR" dirty="0">
                    <a:solidFill>
                      <a:srgbClr val="00FFFF"/>
                    </a:solidFill>
                    <a:cs typeface="Lucida Sans Unicode" panose="020B0602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y</m:t>
                    </m:r>
                  </m:oMath>
                </a14:m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- 2 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*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x</m:t>
                    </m:r>
                  </m:oMath>
                </a14:m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</a:p>
              <a:p>
                <a:pPr lvl="1"/>
                <a:r>
                  <a:rPr lang="en-US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  <a:sym typeface="Wingdings" panose="05000000000000000000" pitchFamily="2" charset="2"/>
                  </a:rPr>
                  <a:t> </a:t>
                </a:r>
                <a:r>
                  <a:rPr lang="en-US" i="1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p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K+1</a:t>
                </a:r>
                <a:r>
                  <a:rPr lang="en-US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= </a:t>
                </a:r>
                <a:r>
                  <a:rPr lang="en-US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p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 </a:t>
                </a:r>
                <a:r>
                  <a:rPr lang="en-US" b="1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+ </a:t>
                </a:r>
                <a:r>
                  <a:rPr lang="en-US" b="1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(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*</a:t>
                </a:r>
                <a:r>
                  <a:rPr lang="el-GR" dirty="0">
                    <a:solidFill>
                      <a:srgbClr val="00FFFF"/>
                    </a:solidFill>
                    <a:cs typeface="Lucida Sans Unicode" panose="020B0602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y</m:t>
                    </m:r>
                  </m:oMath>
                </a14:m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- 2 *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x</m:t>
                    </m:r>
                  </m:oMath>
                </a14:m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</a:t>
                </a:r>
                <a:endParaRPr lang="en-US" dirty="0">
                  <a:solidFill>
                    <a:srgbClr val="00FFFF"/>
                  </a:solidFill>
                  <a:cs typeface="Lucida Sans Unicode" panose="020B0602030504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183" y="1792586"/>
                <a:ext cx="6573872" cy="4154984"/>
              </a:xfrm>
              <a:prstGeom prst="rect">
                <a:avLst/>
              </a:prstGeom>
              <a:blipFill>
                <a:blip r:embed="rId4"/>
                <a:stretch>
                  <a:fillRect l="-647" t="-438" b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894447" y="6112111"/>
            <a:ext cx="476200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This is the foundation of </a:t>
            </a:r>
            <a:r>
              <a:rPr lang="en-US" dirty="0" err="1" smtClean="0"/>
              <a:t>Bresenham’s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7127" y="3672766"/>
            <a:ext cx="133085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</a:t>
            </a:r>
            <a:r>
              <a:rPr lang="en-US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b="1" baseline="-25000" dirty="0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0</a:t>
            </a:r>
            <a:r>
              <a:rPr lang="en-US" b="1" dirty="0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=?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7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3" grpId="0" animBg="1"/>
      <p:bldP spid="21" grpId="0" animBg="1"/>
      <p:bldP spid="24" grpId="0" animBg="1"/>
      <p:bldP spid="5" grpId="0" build="p" animBg="1"/>
      <p:bldP spid="3" grpId="0" animBg="1"/>
      <p:bldP spid="14" grpId="0" animBg="1"/>
      <p:bldP spid="14" grpId="1" animBg="1"/>
      <p:bldP spid="14" grpId="2" animBg="1"/>
      <p:bldP spid="14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945" y="81482"/>
            <a:ext cx="9819079" cy="38929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rgbClr val="FFFF00"/>
                </a:solidFill>
              </a:rPr>
              <a:t>Bresenhams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Line Drawing Algorithm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524D-CEC5-469A-B0DC-FEDD6F566479}" type="datetime1">
              <a:rPr lang="en-US" smtClean="0"/>
              <a:t>7/14/2015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4831" y="4428166"/>
            <a:ext cx="305160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This is </a:t>
            </a:r>
            <a:r>
              <a:rPr lang="en-US" dirty="0" err="1" smtClean="0"/>
              <a:t>Bresenhem’s</a:t>
            </a:r>
            <a:r>
              <a:rPr lang="en-US" dirty="0" smtClean="0"/>
              <a:t>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428" y="535017"/>
                <a:ext cx="6826314" cy="228344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p</a:t>
                </a:r>
                <a:r>
                  <a:rPr lang="en-US" b="1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="1" baseline="-250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  <a:r>
                  <a:rPr lang="en-US" b="1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 </a:t>
                </a:r>
                <a:r>
                  <a:rPr lang="en-US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=</a:t>
                </a:r>
                <a:r>
                  <a:rPr lang="en-US" b="1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(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2x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y</m:t>
                    </m:r>
                  </m:oMath>
                </a14:m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– 2y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x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+[ 2*</a:t>
                </a:r>
                <a:r>
                  <a:rPr lang="el-GR" dirty="0">
                    <a:cs typeface="Lucida Sans Unicode" panose="020B0602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y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c</m:t>
                        </m:r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−1</m:t>
                        </m:r>
                      </m:e>
                    </m:d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 ∗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</m:oMath>
                </a14:m>
                <a:r>
                  <a:rPr lang="en-US" i="1" dirty="0">
                    <a:solidFill>
                      <a:srgbClr val="FFFF66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x </a:t>
                </a:r>
                <a:r>
                  <a:rPr lang="en-US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]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∴ </a:t>
                </a:r>
                <a:r>
                  <a:rPr lang="en-US" b="1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p</a:t>
                </a:r>
                <a:r>
                  <a:rPr lang="en-US" b="1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="1" baseline="-250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0</a:t>
                </a:r>
                <a:r>
                  <a:rPr lang="en-US" b="1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="1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=</a:t>
                </a:r>
                <a:r>
                  <a:rPr lang="en-US" b="1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(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2x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0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y</m:t>
                    </m:r>
                  </m:oMath>
                </a14:m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–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2y</a:t>
                </a:r>
                <a:r>
                  <a:rPr lang="en-US" b="1" baseline="-250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0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x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+[ 2*</a:t>
                </a:r>
                <a:r>
                  <a:rPr lang="el-GR" dirty="0">
                    <a:cs typeface="Lucida Sans Unicode" panose="020B0602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y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c</m:t>
                        </m:r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−1</m:t>
                        </m:r>
                      </m:e>
                    </m:d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 ∗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</m:oMath>
                </a14:m>
                <a:r>
                  <a:rPr lang="en-US" i="1" dirty="0">
                    <a:solidFill>
                      <a:srgbClr val="FFFF66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x </a:t>
                </a:r>
                <a:r>
                  <a:rPr lang="en-US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] … … … [1]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∵ </a:t>
                </a:r>
                <a:r>
                  <a:rPr lang="en-US" sz="2400" dirty="0">
                    <a:latin typeface="Bookman Old Style" panose="02050604050505020204" pitchFamily="18" charset="0"/>
                  </a:rPr>
                  <a:t>(x</a:t>
                </a:r>
                <a:r>
                  <a:rPr lang="en-US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0 </a:t>
                </a:r>
                <a:r>
                  <a:rPr lang="en-US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, </a:t>
                </a:r>
                <a:r>
                  <a:rPr lang="en-US" sz="2400" dirty="0">
                    <a:latin typeface="Bookman Old Style" panose="02050604050505020204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0</a:t>
                </a:r>
                <a:r>
                  <a:rPr lang="en-US" sz="2400" dirty="0">
                    <a:latin typeface="Bookman Old Style" panose="02050604050505020204" pitchFamily="18" charset="0"/>
                  </a:rPr>
                  <a:t>)</a:t>
                </a:r>
                <a:r>
                  <a:rPr lang="en-US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lie on the straight line 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:      </a:t>
                </a:r>
              </a:p>
              <a:p>
                <a:r>
                  <a:rPr lang="en-US" sz="2400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  </a:t>
                </a:r>
                <a:r>
                  <a:rPr lang="en-US" sz="2400" dirty="0" smtClean="0">
                    <a:latin typeface="Bookman Old Style" panose="02050604050505020204" pitchFamily="18" charset="0"/>
                  </a:rPr>
                  <a:t>y</a:t>
                </a:r>
                <a:r>
                  <a:rPr lang="en-US" sz="2400" dirty="0">
                    <a:latin typeface="Bookman Old Style" panose="02050604050505020204" pitchFamily="18" charset="0"/>
                  </a:rPr>
                  <a:t>= </a:t>
                </a:r>
                <a:r>
                  <a:rPr lang="en-US" sz="2400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m</a:t>
                </a:r>
                <a:r>
                  <a:rPr lang="en-US" sz="2400" dirty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*</a:t>
                </a:r>
                <a:r>
                  <a:rPr lang="en-US" sz="2400" dirty="0">
                    <a:latin typeface="Bookman Old Style" panose="02050604050505020204" pitchFamily="18" charset="0"/>
                  </a:rPr>
                  <a:t>x + </a:t>
                </a:r>
                <a:r>
                  <a:rPr lang="en-US" sz="2400" dirty="0">
                    <a:solidFill>
                      <a:srgbClr val="00B0F0"/>
                    </a:solidFill>
                    <a:latin typeface="Bookman Old Style" panose="02050604050505020204" pitchFamily="18" charset="0"/>
                  </a:rPr>
                  <a:t>c</a:t>
                </a:r>
                <a:r>
                  <a:rPr lang="en-US" sz="2400" dirty="0">
                    <a:latin typeface="Bookman Old Style" panose="02050604050505020204" pitchFamily="18" charset="0"/>
                  </a:rPr>
                  <a:t> </a:t>
                </a:r>
                <a:r>
                  <a:rPr lang="en-US" sz="2400" dirty="0" smtClean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 </a:t>
                </a:r>
                <a:r>
                  <a:rPr lang="en-US" sz="2400" dirty="0" smtClean="0">
                    <a:latin typeface="Bookman Old Style" panose="02050604050505020204" pitchFamily="18" charset="0"/>
                  </a:rPr>
                  <a:t>y</a:t>
                </a:r>
                <a:r>
                  <a:rPr lang="en-US" sz="2400" baseline="-25000" dirty="0" smtClean="0">
                    <a:solidFill>
                      <a:srgbClr val="FFFF00"/>
                    </a:solidFill>
                    <a:latin typeface="Bookman Old Style" panose="02050604050505020204" pitchFamily="18" charset="0"/>
                  </a:rPr>
                  <a:t>0</a:t>
                </a:r>
                <a:r>
                  <a:rPr lang="en-US" sz="2400" dirty="0" smtClean="0">
                    <a:latin typeface="Bookman Old Style" panose="02050604050505020204" pitchFamily="18" charset="0"/>
                  </a:rPr>
                  <a:t>=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m</a:t>
                </a:r>
                <a:r>
                  <a:rPr lang="en-US" sz="2400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*</a:t>
                </a:r>
                <a:r>
                  <a:rPr lang="en-US" sz="2400" dirty="0" smtClean="0">
                    <a:latin typeface="Bookman Old Style" panose="02050604050505020204" pitchFamily="18" charset="0"/>
                  </a:rPr>
                  <a:t>x</a:t>
                </a:r>
                <a:r>
                  <a:rPr lang="en-US" sz="2400" baseline="-25000" dirty="0" smtClean="0">
                    <a:solidFill>
                      <a:srgbClr val="FFFF00"/>
                    </a:solidFill>
                    <a:latin typeface="Bookman Old Style" panose="02050604050505020204" pitchFamily="18" charset="0"/>
                  </a:rPr>
                  <a:t>0</a:t>
                </a:r>
                <a:r>
                  <a:rPr lang="en-US" sz="2400" dirty="0" smtClean="0">
                    <a:latin typeface="Bookman Old Style" panose="02050604050505020204" pitchFamily="18" charset="0"/>
                  </a:rPr>
                  <a:t> </a:t>
                </a:r>
                <a:r>
                  <a:rPr lang="en-US" sz="2400" dirty="0">
                    <a:latin typeface="Bookman Old Style" panose="02050604050505020204" pitchFamily="18" charset="0"/>
                  </a:rPr>
                  <a:t>+ </a:t>
                </a:r>
                <a:r>
                  <a:rPr lang="en-US" sz="2400" dirty="0">
                    <a:solidFill>
                      <a:srgbClr val="00B0F0"/>
                    </a:solidFill>
                    <a:latin typeface="Bookman Old Style" panose="02050604050505020204" pitchFamily="18" charset="0"/>
                  </a:rPr>
                  <a:t>c</a:t>
                </a:r>
                <a:r>
                  <a:rPr lang="en-US" sz="2400" dirty="0">
                    <a:latin typeface="Bookman Old Style" panose="02050604050505020204" pitchFamily="18" charset="0"/>
                  </a:rPr>
                  <a:t> </a:t>
                </a:r>
              </a:p>
              <a:p>
                <a:r>
                  <a:rPr lang="en-US" i="1" dirty="0" smtClean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m</a:t>
                </a:r>
                <a:r>
                  <a:rPr lang="en-US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=</a:t>
                </a:r>
                <a:r>
                  <a:rPr lang="en-US" dirty="0" smtClean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1" i="0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28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l-GR" sz="2800" b="1" i="0" smtClean="0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2800" b="1" i="1" smtClean="0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  </a:t>
                </a:r>
                <a:r>
                  <a:rPr lang="en-US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  <a:sym typeface="Wingdings" panose="05000000000000000000" pitchFamily="2" charset="2"/>
                  </a:rPr>
                  <a:t>  </a:t>
                </a:r>
                <a:r>
                  <a:rPr lang="en-US" dirty="0">
                    <a:latin typeface="Bookman Old Style" panose="02050604050505020204" pitchFamily="18" charset="0"/>
                  </a:rPr>
                  <a:t> </a:t>
                </a:r>
                <a:r>
                  <a:rPr lang="en-US" dirty="0" smtClean="0">
                    <a:solidFill>
                      <a:srgbClr val="00B0F0"/>
                    </a:solidFill>
                    <a:latin typeface="Bookman Old Style" panose="02050604050505020204" pitchFamily="18" charset="0"/>
                  </a:rPr>
                  <a:t>c</a:t>
                </a:r>
                <a:r>
                  <a:rPr lang="en-US" dirty="0">
                    <a:latin typeface="Bookman Old Style" panose="02050604050505020204" pitchFamily="18" charset="0"/>
                  </a:rPr>
                  <a:t> =</a:t>
                </a:r>
                <a:r>
                  <a:rPr lang="en-US" dirty="0" smtClean="0">
                    <a:solidFill>
                      <a:srgbClr val="00B0F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dirty="0" smtClean="0">
                    <a:latin typeface="Bookman Old Style" panose="02050604050505020204" pitchFamily="18" charset="0"/>
                  </a:rPr>
                  <a:t>y</a:t>
                </a:r>
                <a:r>
                  <a:rPr lang="en-US" baseline="-25000" dirty="0" smtClean="0">
                    <a:solidFill>
                      <a:srgbClr val="FFFF00"/>
                    </a:solidFill>
                    <a:latin typeface="Bookman Old Style" panose="02050604050505020204" pitchFamily="18" charset="0"/>
                  </a:rPr>
                  <a:t>0</a:t>
                </a:r>
                <a:r>
                  <a:rPr lang="en-US" dirty="0" smtClean="0">
                    <a:latin typeface="Bookman Old Style" panose="02050604050505020204" pitchFamily="18" charset="0"/>
                  </a:rPr>
                  <a:t>-</a:t>
                </a:r>
                <a:r>
                  <a:rPr lang="en-US" dirty="0" smtClean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m</a:t>
                </a:r>
                <a:r>
                  <a:rPr lang="en-US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*</a:t>
                </a:r>
                <a:r>
                  <a:rPr lang="en-US" dirty="0" smtClean="0">
                    <a:latin typeface="Bookman Old Style" panose="02050604050505020204" pitchFamily="18" charset="0"/>
                  </a:rPr>
                  <a:t>x</a:t>
                </a:r>
                <a:r>
                  <a:rPr lang="en-US" baseline="-25000" dirty="0" smtClean="0">
                    <a:solidFill>
                      <a:srgbClr val="FFFF00"/>
                    </a:solidFill>
                    <a:latin typeface="Bookman Old Style" panose="02050604050505020204" pitchFamily="18" charset="0"/>
                  </a:rPr>
                  <a:t>0 </a:t>
                </a:r>
                <a:r>
                  <a:rPr lang="en-US" dirty="0" smtClean="0">
                    <a:solidFill>
                      <a:srgbClr val="FFFF00"/>
                    </a:solidFill>
                    <a:latin typeface="Bookman Old Style" panose="02050604050505020204" pitchFamily="18" charset="0"/>
                  </a:rPr>
                  <a:t> </a:t>
                </a:r>
                <a:endParaRPr lang="en-US" b="1" dirty="0">
                  <a:solidFill>
                    <a:schemeClr val="bg1"/>
                  </a:solidFill>
                  <a:latin typeface="Cambria Math" panose="02040503050406030204" pitchFamily="18" charset="0"/>
                  <a:cs typeface="Lucida Sans Unicode" panose="020B0602030504020204" pitchFamily="34" charset="0"/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Batang" panose="02030600000101010101" pitchFamily="18" charset="-127"/>
                    <a:ea typeface="Batang" panose="02030600000101010101" pitchFamily="18" charset="-127"/>
                    <a:cs typeface="Iskoola Pota" panose="020B0502040204020203" pitchFamily="34" charset="0"/>
                  </a:rPr>
                  <a:t>Substituting value of </a:t>
                </a:r>
                <a:r>
                  <a:rPr lang="en-US" b="1" dirty="0" smtClean="0">
                    <a:solidFill>
                      <a:srgbClr val="00B0F0"/>
                    </a:solidFill>
                    <a:latin typeface="Bookman Old Style" panose="02050604050505020204" pitchFamily="18" charset="0"/>
                  </a:rPr>
                  <a:t>c </a:t>
                </a:r>
                <a:r>
                  <a:rPr lang="en-US" b="1" dirty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in [1</a:t>
                </a:r>
                <a:r>
                  <a:rPr lang="en-US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] </a:t>
                </a:r>
                <a:r>
                  <a:rPr lang="en-US" b="1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p</a:t>
                </a:r>
                <a:r>
                  <a:rPr lang="en-US" b="1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="1" baseline="-250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0</a:t>
                </a:r>
                <a:r>
                  <a:rPr lang="en-US" b="1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="1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= 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2*</a:t>
                </a:r>
                <a:r>
                  <a:rPr lang="el-GR" dirty="0">
                    <a:cs typeface="Lucida Sans Unicode" panose="020B0602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FFFF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y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−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Δ</m:t>
                    </m:r>
                  </m:oMath>
                </a14:m>
                <a:r>
                  <a:rPr lang="en-US" i="1" dirty="0">
                    <a:solidFill>
                      <a:srgbClr val="FFFF66"/>
                    </a:solidFill>
                    <a:latin typeface="Cambria Math" panose="02040503050406030204" pitchFamily="18" charset="0"/>
                    <a:cs typeface="Lucida Sans Unicode" panose="020B0602030504020204" pitchFamily="34" charset="0"/>
                  </a:rPr>
                  <a:t>x </a:t>
                </a:r>
                <a:endParaRPr lang="en-US" b="1" dirty="0">
                  <a:solidFill>
                    <a:schemeClr val="bg1"/>
                  </a:solidFill>
                  <a:latin typeface="Cambria Math" panose="02040503050406030204" pitchFamily="18" charset="0"/>
                  <a:cs typeface="Lucida Sans Unicode" panose="020B0602030504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8" y="535017"/>
                <a:ext cx="6826314" cy="2283446"/>
              </a:xfrm>
              <a:prstGeom prst="rect">
                <a:avLst/>
              </a:prstGeom>
              <a:blipFill>
                <a:blip r:embed="rId2"/>
                <a:stretch>
                  <a:fillRect l="-712" t="-2387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267" y="1197250"/>
            <a:ext cx="6400800" cy="47604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97" y="4797498"/>
            <a:ext cx="1463167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4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524D-CEC5-469A-B0DC-FEDD6F566479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2B8-3C25-4385-B484-5E448F97F3EC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14" y="1664620"/>
            <a:ext cx="3931920" cy="2353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71" y="4106193"/>
            <a:ext cx="3817227" cy="2651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710" y="5479816"/>
            <a:ext cx="2194560" cy="1139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14" y="349716"/>
            <a:ext cx="3474720" cy="12272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0117" y="3605411"/>
            <a:ext cx="6126480" cy="14941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72823" y="165050"/>
            <a:ext cx="566747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Implementation in Turbo C</a:t>
            </a:r>
            <a:endParaRPr lang="en-US" sz="2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2823" y="817936"/>
            <a:ext cx="7300396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When do you get </a:t>
            </a:r>
            <a:r>
              <a:rPr lang="en-US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p</a:t>
            </a:r>
            <a:r>
              <a:rPr lang="en-US" b="1" baseline="-25000" dirty="0" err="1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K</a:t>
            </a:r>
            <a:r>
              <a:rPr lang="en-US" b="1" baseline="-25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=  0 ?  </a:t>
            </a:r>
          </a:p>
          <a:p>
            <a:endParaRPr lang="en-US" dirty="0" smtClean="0"/>
          </a:p>
          <a:p>
            <a:r>
              <a:rPr lang="en-US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Browse any study material (maybe, on Internet )   and tell this old teacher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 “</a:t>
            </a:r>
            <a:r>
              <a:rPr lang="en-US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How </a:t>
            </a:r>
            <a:r>
              <a:rPr lang="en-US" sz="16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Bresenham’s</a:t>
            </a:r>
            <a:r>
              <a:rPr lang="en-US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Algorithm is different from DDA Algorithm</a:t>
            </a:r>
            <a:r>
              <a:rPr lang="en-US" sz="1600" dirty="0" smtClean="0">
                <a:latin typeface="Comic Sans MS" panose="030F0702030302020204" pitchFamily="66" charset="0"/>
              </a:rPr>
              <a:t>” 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1092" y="2268110"/>
            <a:ext cx="1463167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63" y="1426563"/>
            <a:ext cx="1847850" cy="2466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8357" y="411078"/>
            <a:ext cx="9567081" cy="9127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Draw a Straight Line in MS-Paint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023" y="1426564"/>
            <a:ext cx="5010150" cy="2466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16907" y="4353636"/>
            <a:ext cx="4877659" cy="649188"/>
          </a:xfrm>
          <a:prstGeom prst="wedgeEllipseCallout">
            <a:avLst>
              <a:gd name="adj1" fmla="val -37272"/>
              <a:gd name="adj2" fmla="val -1455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Now increase Line Width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966" y="5462922"/>
            <a:ext cx="5029200" cy="118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0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120" y="1380574"/>
            <a:ext cx="1847850" cy="2466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8357" y="411078"/>
            <a:ext cx="7740381" cy="9127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Is It a Stair-step  or what!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547" y="2238801"/>
            <a:ext cx="3566160" cy="84249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6457071" y="2660050"/>
            <a:ext cx="450166" cy="18838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682154" y="2660049"/>
            <a:ext cx="450166" cy="18838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949441" y="2659740"/>
            <a:ext cx="450166" cy="18838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330844" y="2673190"/>
            <a:ext cx="450166" cy="18838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591461" y="2673190"/>
            <a:ext cx="450166" cy="18838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899979" y="2715711"/>
            <a:ext cx="450166" cy="18838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279745" y="2758550"/>
            <a:ext cx="450166" cy="18838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517863" y="2759204"/>
            <a:ext cx="450166" cy="18838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98180" y="4656432"/>
            <a:ext cx="260359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Why did these  happen? 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51935" y="5162114"/>
            <a:ext cx="482055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 panose="030F0702030302020204" pitchFamily="66" charset="0"/>
              </a:rPr>
              <a:t>It is not a continuous Line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2273" y="5901305"/>
            <a:ext cx="4491935" cy="461665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Coordinates are Continuous</a:t>
            </a:r>
            <a:endParaRPr lang="en-US" sz="2400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970" y="1596651"/>
            <a:ext cx="792403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Pixels are discrete</a:t>
            </a:r>
            <a:r>
              <a:rPr 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they belong to Computer’s Display Unit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38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120" y="1380576"/>
            <a:ext cx="1463040" cy="1953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8357" y="411078"/>
            <a:ext cx="7740381" cy="9127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Into The Straight Line</a:t>
            </a:r>
            <a:endParaRPr lang="en-US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28032" y="1534690"/>
                <a:ext cx="5143514" cy="101566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6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6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6600" dirty="0" smtClean="0"/>
                  <a:t> + </a:t>
                </a:r>
                <a:r>
                  <a:rPr lang="en-US" sz="6600" dirty="0" smtClean="0">
                    <a:solidFill>
                      <a:srgbClr val="00B0F0"/>
                    </a:solidFill>
                  </a:rPr>
                  <a:t>c</a:t>
                </a:r>
                <a:endParaRPr lang="en-US" sz="6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032" y="1534690"/>
                <a:ext cx="5143514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24260" r="-590" b="-47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032" y="2761209"/>
            <a:ext cx="5200650" cy="32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28738" y="2866321"/>
                <a:ext cx="1875247" cy="553998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b="1" i="1" dirty="0">
                    <a:solidFill>
                      <a:srgbClr val="FFFF00"/>
                    </a:solidFill>
                    <a:latin typeface="Cambria" panose="02040503050406030204" pitchFamily="18" charset="0"/>
                  </a:rPr>
                  <a:t>m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b="1" i="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l-GR" sz="3600" b="1" i="1" smtClean="0">
                            <a:solidFill>
                              <a:schemeClr val="accent3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func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738" y="2866321"/>
                <a:ext cx="1875247" cy="553998"/>
              </a:xfrm>
              <a:prstGeom prst="rect">
                <a:avLst/>
              </a:prstGeom>
              <a:blipFill rotWithShape="0">
                <a:blip r:embed="rId5"/>
                <a:stretch>
                  <a:fillRect l="-14984" t="-27473" b="-50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 rot="579596">
            <a:off x="6266619" y="2567676"/>
            <a:ext cx="3833009" cy="516707"/>
          </a:xfrm>
          <a:prstGeom prst="rightArrow">
            <a:avLst>
              <a:gd name="adj1" fmla="val 45664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 rot="20914992">
            <a:off x="8316481" y="3615095"/>
            <a:ext cx="3335587" cy="34635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635318" y="4421875"/>
            <a:ext cx="2556681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c </a:t>
            </a:r>
            <a:r>
              <a:rPr lang="en-US" dirty="0" smtClean="0">
                <a:sym typeface="Wingdings" panose="05000000000000000000" pitchFamily="2" charset="2"/>
              </a:rPr>
              <a:t> intercept on Y-axis</a:t>
            </a:r>
            <a:endParaRPr lang="en-US" dirty="0"/>
          </a:p>
        </p:txBody>
      </p:sp>
      <p:sp>
        <p:nvSpPr>
          <p:cNvPr id="23" name="Left Arrow 22"/>
          <p:cNvSpPr/>
          <p:nvPr/>
        </p:nvSpPr>
        <p:spPr>
          <a:xfrm>
            <a:off x="6250441" y="4790364"/>
            <a:ext cx="3278241" cy="21628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5486400" y="4790364"/>
            <a:ext cx="764041" cy="586854"/>
          </a:xfrm>
          <a:prstGeom prst="leftBrac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5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120" y="1380576"/>
            <a:ext cx="1463040" cy="19532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2388357" y="411078"/>
                <a:ext cx="7740381" cy="912756"/>
              </a:xfr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>
                <a:normAutofit fontScale="90000"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Significance of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rgbClr val="FFC000"/>
                    </a:solidFill>
                  </a:rPr>
                  <a:t> 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388357" y="411078"/>
                <a:ext cx="7740381" cy="912756"/>
              </a:xfrm>
              <a:blipFill rotWithShape="0">
                <a:blip r:embed="rId3"/>
                <a:stretch>
                  <a:fillRect t="-16993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197" y="1380576"/>
            <a:ext cx="4549797" cy="2926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76873" y="1571048"/>
                <a:ext cx="3274423" cy="193899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i="1">
                              <a:ln w="3175" cmpd="sng">
                                <a:noFill/>
                              </a:ln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i="1" smtClean="0">
                              <a:ln w="3175" cmpd="sng">
                                <a:noFill/>
                              </a:ln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5400" i="1" smtClean="0">
                              <a:ln w="3175" cmpd="sng"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5400" i="1" smtClean="0">
                              <a:ln w="3175" cmpd="sng"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5400" i="1" smtClean="0">
                              <a:ln w="3175" cmpd="sng">
                                <a:noFill/>
                              </a:ln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func>
                    </m:oMath>
                  </m:oMathPara>
                </a14:m>
                <a:endParaRPr lang="en-US" sz="5400" i="1" dirty="0">
                  <a:ln w="3175" cmpd="sng">
                    <a:noFill/>
                  </a:ln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600" dirty="0" smtClean="0"/>
                  <a:t>          </a:t>
                </a:r>
                <a:r>
                  <a:rPr lang="en-US" sz="5400" dirty="0" smtClean="0">
                    <a:ln w="3175" cmpd="sng">
                      <a:noFill/>
                    </a:ln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sz="36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000" b="0" i="1" baseline="-2500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000" b="0" i="1" baseline="-2500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baseline="-2500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baseline="-2500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873" y="1571048"/>
                <a:ext cx="3274423" cy="1938992"/>
              </a:xfrm>
              <a:prstGeom prst="rect">
                <a:avLst/>
              </a:prstGeom>
              <a:blipFill rotWithShape="0">
                <a:blip r:embed="rId5"/>
                <a:stretch>
                  <a:fillRect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5648" y="4363398"/>
                <a:ext cx="7260609" cy="224875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∴ </a:t>
                </a:r>
                <a14:m>
                  <m:oMath xmlns:m="http://schemas.openxmlformats.org/officeDocument/2006/math">
                    <m:r>
                      <a:rPr lang="en-US" sz="5400" i="1">
                        <a:ln w="3175" cmpd="sng">
                          <a:noFill/>
                        </a:ln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sz="24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  <a:sym typeface="Wingdings" panose="05000000000000000000" pitchFamily="2" charset="2"/>
                  </a:rPr>
                  <a:t> change of value of Y per unit   			change  of value along X axis</a:t>
                </a:r>
              </a:p>
              <a:p>
                <a:r>
                  <a:rPr lang="en-US" sz="24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  <a:sym typeface="Wingdings" panose="05000000000000000000" pitchFamily="2" charset="2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5400" i="1">
                        <a:ln w="3175" cmpd="sng">
                          <a:noFill/>
                        </a:ln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4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648" y="4363398"/>
                <a:ext cx="7260609" cy="2248757"/>
              </a:xfrm>
              <a:prstGeom prst="rect">
                <a:avLst/>
              </a:prstGeom>
              <a:blipFill rotWithShape="0">
                <a:blip r:embed="rId6"/>
                <a:stretch>
                  <a:fillRect l="-2848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6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5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 advAuto="1000"/>
      <p:bldP spid="10" grpId="0" build="p" animBg="1" advAuto="1000"/>
      <p:bldP spid="10" grpI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70" y="4751573"/>
            <a:ext cx="1463040" cy="19532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2388357" y="411078"/>
                <a:ext cx="7740381" cy="912756"/>
              </a:xfr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>
                <a:normAutofit fontScale="90000"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Case Studies on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rgbClr val="FFC000"/>
                    </a:solidFill>
                  </a:rPr>
                  <a:t> 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388357" y="411078"/>
                <a:ext cx="7740381" cy="912756"/>
              </a:xfrm>
              <a:blipFill rotWithShape="0">
                <a:blip r:embed="rId3"/>
                <a:stretch>
                  <a:fillRect t="-16993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54110" y="1528549"/>
            <a:ext cx="7683514" cy="15081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m</a:t>
            </a:r>
            <a:r>
              <a:rPr lang="en-US" sz="3200" dirty="0" smtClean="0"/>
              <a:t>=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200" dirty="0" smtClean="0"/>
              <a:t>   </a:t>
            </a:r>
            <a:r>
              <a:rPr lang="en-US" sz="3200" dirty="0" smtClean="0">
                <a:sym typeface="Wingdings" panose="05000000000000000000" pitchFamily="2" charset="2"/>
              </a:rPr>
              <a:t></a:t>
            </a:r>
            <a:r>
              <a:rPr lang="en-US" sz="3200" dirty="0" smtClean="0"/>
              <a:t> the Line is parallel to X-axis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m</a:t>
            </a:r>
            <a:r>
              <a:rPr lang="en-US" sz="3200" dirty="0" smtClean="0"/>
              <a:t>=</a:t>
            </a:r>
            <a:r>
              <a:rPr lang="en-US" sz="3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∞ </a:t>
            </a:r>
            <a:r>
              <a:rPr lang="en-US" sz="3200" dirty="0" smtClean="0">
                <a:latin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  <a:t> </a:t>
            </a: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  <a:t>the Line is parallel to Y-axis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latin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dirty="0" smtClean="0"/>
              <a:t>=</a:t>
            </a: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   </a:t>
            </a: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  <a:t> the line is inclined at </a:t>
            </a:r>
            <a:r>
              <a:rPr lang="en-US" sz="2800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  <a:t>45</a:t>
            </a: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  <a:t> degree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330" y="3186777"/>
            <a:ext cx="2387666" cy="2468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938" y="3186777"/>
            <a:ext cx="2286000" cy="2440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1879" y="3186776"/>
            <a:ext cx="2286000" cy="24087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71547" y="5936776"/>
            <a:ext cx="6318781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Note:</a:t>
            </a:r>
            <a:r>
              <a:rPr lang="en-US" sz="2400" b="1" dirty="0" smtClean="0">
                <a:solidFill>
                  <a:srgbClr val="FFFF00"/>
                </a:solidFill>
              </a:rPr>
              <a:t>   See-Saw Steps are less in 3 cases above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70" y="4751573"/>
            <a:ext cx="1463040" cy="1953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8357" y="411078"/>
            <a:ext cx="7740381" cy="9127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Because, </a:t>
            </a:r>
            <a:r>
              <a:rPr lang="en-US" sz="4800" dirty="0" smtClean="0">
                <a:solidFill>
                  <a:srgbClr val="00B0F0"/>
                </a:solidFill>
              </a:rPr>
              <a:t>Pixels</a:t>
            </a:r>
            <a:r>
              <a:rPr lang="en-US" sz="4800" dirty="0" smtClean="0">
                <a:solidFill>
                  <a:schemeClr val="bg1"/>
                </a:solidFill>
              </a:rPr>
              <a:t> are </a:t>
            </a:r>
            <a:r>
              <a:rPr lang="en-US" sz="4800" dirty="0" smtClean="0">
                <a:solidFill>
                  <a:srgbClr val="FFC000"/>
                </a:solidFill>
              </a:rPr>
              <a:t>Discrete</a:t>
            </a:r>
            <a:endParaRPr lang="en-US" sz="48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51631" y="1548338"/>
                <a:ext cx="4611250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1.732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 smtClean="0"/>
                  <a:t> + </a:t>
                </a:r>
                <a:r>
                  <a:rPr lang="en-US" sz="5400" dirty="0">
                    <a:solidFill>
                      <a:srgbClr val="00B0F0"/>
                    </a:solidFill>
                  </a:rPr>
                  <a:t>2</a:t>
                </a:r>
                <a:endParaRPr lang="en-US" sz="6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631" y="1548338"/>
                <a:ext cx="4611250" cy="830997"/>
              </a:xfrm>
              <a:prstGeom prst="rect">
                <a:avLst/>
              </a:prstGeom>
              <a:blipFill rotWithShape="0">
                <a:blip r:embed="rId3"/>
                <a:stretch>
                  <a:fillRect t="-25180" r="-5000" b="-46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52931" y="1548338"/>
                <a:ext cx="2620371" cy="114281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=1.732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 panose="020B0602030504020204" pitchFamily="34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 panose="020B060203050402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Sans Unicode" panose="020B0602030504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 </a:t>
                </a:r>
              </a:p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60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Sans Unicode" panose="020B0602030504020204" pitchFamily="34" charset="0"/>
                          </a:rPr>
                          <m:t>°</m:t>
                        </m:r>
                      </m:e>
                    </m:func>
                  </m:oMath>
                </a14:m>
                <a:endParaRPr lang="en-US" sz="2400" dirty="0" smtClean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931" y="1548338"/>
                <a:ext cx="2620371" cy="1142813"/>
              </a:xfrm>
              <a:prstGeom prst="rect">
                <a:avLst/>
              </a:prstGeom>
              <a:blipFill rotWithShape="0">
                <a:blip r:embed="rId4"/>
                <a:stretch>
                  <a:fillRect l="-3464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316760" y="1779170"/>
            <a:ext cx="721771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∴ </a:t>
            </a:r>
            <a:endParaRPr lang="en-US" sz="4800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2511190" y="2625454"/>
            <a:ext cx="2388359" cy="1255594"/>
          </a:xfrm>
          <a:prstGeom prst="wedgeRectCallout">
            <a:avLst>
              <a:gd name="adj1" fmla="val -85976"/>
              <a:gd name="adj2" fmla="val 1121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Let is Plot now!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652888"/>
              </p:ext>
            </p:extLst>
          </p:nvPr>
        </p:nvGraphicFramePr>
        <p:xfrm>
          <a:off x="5513696" y="2915655"/>
          <a:ext cx="6059606" cy="3728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2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8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40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endParaRPr lang="en-US" sz="4000" b="0" i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Decision?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Exactly 2</a:t>
                      </a:r>
                      <a:endPara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3.732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3.8 (Impossible) or 4?</a:t>
                      </a:r>
                      <a:endPara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5.464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5 or</a:t>
                      </a:r>
                      <a:r>
                        <a:rPr lang="en-US" sz="20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5.5 (Impossible)</a:t>
                      </a:r>
                      <a:endPara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7.196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7.2 (Impossible)</a:t>
                      </a:r>
                      <a:r>
                        <a:rPr lang="en-US" sz="20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or 7</a:t>
                      </a:r>
                      <a:endPara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8.928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 </a:t>
                      </a:r>
                      <a:r>
                        <a:rPr lang="en-US" sz="20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Or 9.3 (Impossible)</a:t>
                      </a:r>
                      <a:endPara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1680">
                <a:tc gridSpan="3"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Thus, plotting</a:t>
                      </a:r>
                      <a:r>
                        <a:rPr lang="en-US" b="1" baseline="0" dirty="0" smtClean="0"/>
                        <a:t> on Graph is not accurate</a:t>
                      </a:r>
                    </a:p>
                    <a:p>
                      <a:pPr algn="l"/>
                      <a:r>
                        <a:rPr lang="en-US" b="1" baseline="0" dirty="0" smtClean="0"/>
                        <a:t>For, pixels are discrete while points are not!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15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 animBg="1" advAuto="500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70" y="4751573"/>
            <a:ext cx="1463040" cy="1953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8357" y="411078"/>
            <a:ext cx="7740381" cy="9127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4800" dirty="0" smtClean="0">
                <a:solidFill>
                  <a:schemeClr val="bg1"/>
                </a:solidFill>
              </a:rPr>
              <a:t>Line drawing Algorithm-1: DDA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357" y="1429673"/>
            <a:ext cx="5886450" cy="504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45925" y="3392152"/>
            <a:ext cx="2468880" cy="11512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4109" y="2110249"/>
            <a:ext cx="2468880" cy="9594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2705" y="3734315"/>
            <a:ext cx="5499948" cy="2560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975785" y="2040337"/>
            <a:ext cx="3474720" cy="179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70" y="4751573"/>
            <a:ext cx="1463040" cy="1953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8357" y="411078"/>
            <a:ext cx="7740381" cy="91275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97539" y="652596"/>
            <a:ext cx="5886450" cy="504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7539" y="1637731"/>
            <a:ext cx="3174267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Case -1 :   |</a:t>
            </a:r>
            <a:r>
              <a:rPr lang="en-US" sz="32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sz="3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| </a:t>
            </a:r>
            <a:r>
              <a:rPr lang="en-US" sz="32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Lucida Sans Unicode" panose="020B0602030504020204" pitchFamily="34" charset="0"/>
              </a:rPr>
              <a:t>≤ 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ucida Sans Unicode" panose="020B0602030504020204" pitchFamily="34" charset="0"/>
              </a:rPr>
              <a:t>1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025" y="2536403"/>
            <a:ext cx="4114800" cy="411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389" y="1930118"/>
            <a:ext cx="5303520" cy="3039824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1820125">
            <a:off x="3352694" y="3505801"/>
            <a:ext cx="3571767" cy="36905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/>
          <p:nvPr/>
        </p:nvCxnSpPr>
        <p:spPr>
          <a:xfrm flipV="1">
            <a:off x="4612943" y="2222506"/>
            <a:ext cx="6864824" cy="1503333"/>
          </a:xfrm>
          <a:prstGeom prst="bentConnector3">
            <a:avLst>
              <a:gd name="adj1" fmla="val 895"/>
            </a:avLst>
          </a:prstGeom>
          <a:ln>
            <a:prstDash val="solid"/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34475" y="5293107"/>
            <a:ext cx="567334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Trebuchet MS" panose="020B0603020202020204" pitchFamily="34" charset="0"/>
              </a:rPr>
              <a:t>Switch roles of x and y for |</a:t>
            </a:r>
            <a:r>
              <a:rPr lang="en-US" sz="2800" b="1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m</a:t>
            </a:r>
            <a:r>
              <a:rPr lang="en-US" sz="2800" dirty="0" smtClean="0">
                <a:latin typeface="Trebuchet MS" panose="020B0603020202020204" pitchFamily="34" charset="0"/>
              </a:rPr>
              <a:t>| &gt;1</a:t>
            </a:r>
            <a:endParaRPr lang="en-US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8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20" grpId="0" animBg="1"/>
      <p:bldP spid="20" grpId="1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515</TotalTime>
  <Words>838</Words>
  <Application>Microsoft Office PowerPoint</Application>
  <PresentationFormat>Widescreen</PresentationFormat>
  <Paragraphs>189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42" baseType="lpstr">
      <vt:lpstr>Arial Unicode MS</vt:lpstr>
      <vt:lpstr>Batang</vt:lpstr>
      <vt:lpstr>Gulim</vt:lpstr>
      <vt:lpstr>Arial</vt:lpstr>
      <vt:lpstr>Arial Rounded MT Bold</vt:lpstr>
      <vt:lpstr>Bookman Old Style</vt:lpstr>
      <vt:lpstr>Calibri</vt:lpstr>
      <vt:lpstr>Calibri Light</vt:lpstr>
      <vt:lpstr>Calisto MT</vt:lpstr>
      <vt:lpstr>Cambria</vt:lpstr>
      <vt:lpstr>Cambria Math</vt:lpstr>
      <vt:lpstr>Comic Sans MS</vt:lpstr>
      <vt:lpstr>Corbel</vt:lpstr>
      <vt:lpstr>Iskoola Pota</vt:lpstr>
      <vt:lpstr>Kristen ITC</vt:lpstr>
      <vt:lpstr>Leelawadee</vt:lpstr>
      <vt:lpstr>Lucida Sans Unicode</vt:lpstr>
      <vt:lpstr>Times New Roman</vt:lpstr>
      <vt:lpstr>Trebuchet MS</vt:lpstr>
      <vt:lpstr>Wingdings</vt:lpstr>
      <vt:lpstr>Wingdings 2</vt:lpstr>
      <vt:lpstr>HDOfficeLightV0</vt:lpstr>
      <vt:lpstr>Parallax</vt:lpstr>
      <vt:lpstr>Computer Graphics: Line drawing Algorithms</vt:lpstr>
      <vt:lpstr>Draw a Straight Line in MS-Paint </vt:lpstr>
      <vt:lpstr>Is It a Stair-step  or what!</vt:lpstr>
      <vt:lpstr>Into The Straight Line</vt:lpstr>
      <vt:lpstr>Significance of m </vt:lpstr>
      <vt:lpstr>Case Studies on m </vt:lpstr>
      <vt:lpstr>Because, Pixels are Discrete</vt:lpstr>
      <vt:lpstr>Line drawing Algorithm-1: DDA</vt:lpstr>
      <vt:lpstr>PowerPoint Presentation</vt:lpstr>
      <vt:lpstr>DDA: Easier and Generic Approach </vt:lpstr>
      <vt:lpstr>Do Yourself: Deduction from DDA Algorithm </vt:lpstr>
      <vt:lpstr>Implementing DDA: A sample Turbo C-Code </vt:lpstr>
      <vt:lpstr>Implementing DDA: A sample Turbo C-Code </vt:lpstr>
      <vt:lpstr>Draw back of DDA Algorithm</vt:lpstr>
      <vt:lpstr> Bresenham’s Line Drawing Algorithm  </vt:lpstr>
      <vt:lpstr> Bresenhams Line Drawing Algorithm  </vt:lpstr>
      <vt:lpstr> Bresenham’s Line Drawing Algorithm  </vt:lpstr>
      <vt:lpstr> Bresenhams Line Drawing Algorithm 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sohamsengupta</dc:creator>
  <cp:lastModifiedBy>SohamSengupta</cp:lastModifiedBy>
  <cp:revision>234</cp:revision>
  <dcterms:created xsi:type="dcterms:W3CDTF">2015-07-12T04:58:16Z</dcterms:created>
  <dcterms:modified xsi:type="dcterms:W3CDTF">2015-07-14T11:00:08Z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