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A09F96-7C7E-472E-84C1-3416A368B90A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921953-89A1-49D3-A0B5-36BEA7BFBA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88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8EADD-CFBE-45B9-9E77-929FB878C890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ABC38-42ED-4DB9-8071-F461B8901A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2940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ABC38-42ED-4DB9-8071-F461B8901A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56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24219-C37B-4E10-B543-163155DA153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17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56E6AF-7B0B-4505-9310-D2AE117F0DC1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91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407B7-5315-4FA3-AC84-42C42D874931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9799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FF2B1-F518-4876-A5FF-D2DF611FFD40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28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C9402-CDCF-45BE-8F1D-DEEBE0DD87A1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9463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AFFD-D2D1-4789-BE3E-CCEAF8EDF720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00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337F9-A626-4A1A-8E86-02DE655D542F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7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FDDFF-6A46-4E3C-8E30-8997F25FD9BA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02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1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152BA-82F1-4793-BE81-B49207158FF2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49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8B03D-8048-4036-89B3-5B5CBBEE9166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53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68CF7-11D6-45EA-9E05-609B2EAA501B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4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367A8-C054-4D65-979C-667A85F54092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59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96D4F-4596-4505-A84E-EA9BE221FD8C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51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E7CF-0A2F-4E6A-82F3-5554B5A77081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5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612F7-4CBF-40C2-B43E-EE3FF4579D81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72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6279D-5692-475A-B012-5562C58D469F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5AD0AA6-047D-4E94-9667-EC9BFDC73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92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5000"/>
            <a:lum/>
          </a:blip>
          <a:srcRect/>
          <a:tile tx="0" ty="0" sx="100000" sy="100000" flip="x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1340" y="5230898"/>
            <a:ext cx="1285875" cy="1285875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7508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HTML Tables, Servlets and Java Script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0214" y="1329871"/>
            <a:ext cx="8705817" cy="4135437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969B-814F-4453-8328-69D4A3FFDE6B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29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795" y="116006"/>
            <a:ext cx="8596668" cy="645994"/>
          </a:xfrm>
        </p:spPr>
        <p:txBody>
          <a:bodyPr/>
          <a:lstStyle/>
          <a:p>
            <a:pPr algn="ctr"/>
            <a:r>
              <a:rPr lang="en-US" b="1" spc="300" dirty="0" smtClean="0">
                <a:solidFill>
                  <a:srgbClr val="002060"/>
                </a:solidFill>
              </a:rPr>
              <a:t>Need for Alternate Row Color</a:t>
            </a:r>
            <a:endParaRPr lang="en-US" b="1" spc="300" dirty="0">
              <a:solidFill>
                <a:srgbClr val="002060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762001"/>
            <a:ext cx="4438279" cy="2667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10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795" y="3534771"/>
            <a:ext cx="4462818" cy="240200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2627" y="762000"/>
            <a:ext cx="6491028" cy="5174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835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805423" y="215704"/>
            <a:ext cx="3399710" cy="75496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5740862" y="2843235"/>
            <a:ext cx="2134831" cy="1653779"/>
          </a:xfrm>
          <a:prstGeom prst="straightConnector1">
            <a:avLst/>
          </a:prstGeom>
          <a:ln w="41275" cap="flat">
            <a:solidFill>
              <a:srgbClr val="002060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5704"/>
            <a:ext cx="8596668" cy="754967"/>
          </a:xfrm>
        </p:spPr>
        <p:txBody>
          <a:bodyPr/>
          <a:lstStyle/>
          <a:p>
            <a:pPr algn="ctr"/>
            <a:r>
              <a:rPr lang="en-US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 &lt;TABLE&gt;</a:t>
            </a:r>
            <a:endParaRPr lang="en-US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7562" y="1083858"/>
            <a:ext cx="3163146" cy="286232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mtClean="0"/>
              <a:t>&lt;table border="1"&gt;</a:t>
            </a:r>
          </a:p>
          <a:p>
            <a:r>
              <a:rPr lang="en-US" smtClean="0"/>
              <a:t>&lt;tr&gt;</a:t>
            </a:r>
          </a:p>
          <a:p>
            <a:r>
              <a:rPr lang="en-US" smtClean="0"/>
              <a:t>&lt;td&gt;row 1, cell 1&lt;/td&gt;</a:t>
            </a:r>
          </a:p>
          <a:p>
            <a:r>
              <a:rPr lang="en-US" smtClean="0"/>
              <a:t>&lt;td&gt;row 1, cell 2&lt;/td&gt;</a:t>
            </a:r>
          </a:p>
          <a:p>
            <a:r>
              <a:rPr lang="en-US" smtClean="0"/>
              <a:t>&lt;/tr&gt;</a:t>
            </a:r>
          </a:p>
          <a:p>
            <a:r>
              <a:rPr lang="en-US" smtClean="0"/>
              <a:t>&lt;tr&gt;</a:t>
            </a:r>
          </a:p>
          <a:p>
            <a:r>
              <a:rPr lang="en-US" smtClean="0"/>
              <a:t>&lt;td&gt;row 2, cell 1&lt;/td&gt;</a:t>
            </a:r>
          </a:p>
          <a:p>
            <a:r>
              <a:rPr lang="en-US" smtClean="0"/>
              <a:t>&lt;td&gt;row 2, cell 2&lt;/td&gt;</a:t>
            </a:r>
          </a:p>
          <a:p>
            <a:r>
              <a:rPr lang="en-US" smtClean="0"/>
              <a:t>&lt;/tr&gt;</a:t>
            </a:r>
          </a:p>
          <a:p>
            <a:r>
              <a:rPr lang="en-US" smtClean="0"/>
              <a:t>&lt;/table&gt;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90663" y="534239"/>
            <a:ext cx="3181509" cy="1308295"/>
          </a:xfrm>
          <a:prstGeom prst="rect">
            <a:avLst/>
          </a:prstGeom>
          <a:solidFill>
            <a:schemeClr val="accent1"/>
          </a:solidFill>
        </p:spPr>
      </p:pic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3421781" y="1188387"/>
            <a:ext cx="5168882" cy="746663"/>
          </a:xfrm>
          <a:prstGeom prst="straightConnector1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30222" y="4392025"/>
            <a:ext cx="3010486" cy="1754326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&lt;table border="1"&gt;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&lt;</a:t>
            </a:r>
            <a:r>
              <a:rPr lang="en-GB" dirty="0" err="1"/>
              <a:t>tr</a:t>
            </a:r>
            <a:r>
              <a:rPr lang="en-GB" dirty="0"/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&lt;td&gt;Row 1, cell 1&lt;/td&gt;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&lt;td&gt;Row 1, cell 2&lt;/td&gt;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&lt;/</a:t>
            </a:r>
            <a:r>
              <a:rPr lang="en-GB" dirty="0" err="1"/>
              <a:t>tr</a:t>
            </a:r>
            <a:r>
              <a:rPr lang="en-GB" dirty="0"/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&lt;/table&gt;</a:t>
            </a:r>
            <a:endParaRPr lang="en-US" dirty="0"/>
          </a:p>
        </p:txBody>
      </p:sp>
      <p:sp>
        <p:nvSpPr>
          <p:cNvPr id="18" name="Rectangular Callout 17"/>
          <p:cNvSpPr/>
          <p:nvPr/>
        </p:nvSpPr>
        <p:spPr>
          <a:xfrm>
            <a:off x="3589985" y="2253456"/>
            <a:ext cx="3840480" cy="696389"/>
          </a:xfrm>
          <a:prstGeom prst="wedgeRectCallout">
            <a:avLst>
              <a:gd name="adj1" fmla="val -61627"/>
              <a:gd name="adj2" fmla="val 2457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This is how you specify borders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75693" y="1997395"/>
            <a:ext cx="4316307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&lt;table border="1"&gt;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th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&gt;Header 1&lt;/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th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th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&gt;Header 2&lt;/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th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&lt;/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&lt;td&gt;row 1, cell 1&lt;/td&gt;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&lt;td&gt;row 1, cell 2&lt;/td&gt;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&lt;/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&lt;td&gt;row 2, cell 1&lt;/td&gt;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&lt;td&gt;row 2, cell 2&lt;/td&gt;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&lt;/</a:t>
            </a:r>
            <a:r>
              <a:rPr lang="en-GB" b="0" i="0" dirty="0" err="1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tr</a:t>
            </a: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&gt;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b="0" i="0" dirty="0" smtClean="0">
                <a:solidFill>
                  <a:srgbClr val="444444"/>
                </a:solidFill>
                <a:effectLst/>
                <a:latin typeface="courier new" panose="02070309020205020404" pitchFamily="49" charset="0"/>
              </a:rPr>
              <a:t>&lt;/table&gt;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5423" y="4520805"/>
            <a:ext cx="2968283" cy="1644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47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79" y="226500"/>
            <a:ext cx="8596668" cy="1320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Merged Cells :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Rowspan</a:t>
            </a:r>
            <a:r>
              <a:rPr lang="en-US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attribute </a:t>
            </a:r>
            <a:endParaRPr lang="en-US" b="1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2" y="1252025"/>
            <a:ext cx="10927983" cy="47893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015"/>
            <a:ext cx="8596668" cy="801859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Merged Cells : </a:t>
            </a:r>
            <a:r>
              <a:rPr lang="en-US" b="1" dirty="0" err="1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colspan</a:t>
            </a:r>
            <a:r>
              <a:rPr lang="en-US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attribute 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1012874"/>
            <a:ext cx="11054592" cy="489555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08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485" y="373541"/>
            <a:ext cx="8596668" cy="13208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Custom Styles: Add </a:t>
            </a:r>
            <a:r>
              <a:rPr lang="en-US" b="1" i="1" dirty="0" smtClean="0">
                <a:solidFill>
                  <a:srgbClr val="002060"/>
                </a:solidFill>
              </a:rPr>
              <a:t>CSS</a:t>
            </a:r>
            <a:r>
              <a:rPr lang="en-US" b="1" dirty="0" smtClean="0">
                <a:solidFill>
                  <a:srgbClr val="002060"/>
                </a:solidFill>
              </a:rPr>
              <a:t> to Table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4946" y="1930400"/>
            <a:ext cx="4884057" cy="231804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529" y="1278913"/>
            <a:ext cx="6375302" cy="4559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7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 Tables in Servlet</a:t>
            </a:r>
            <a:endParaRPr lang="en-US" b="1" spc="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4905"/>
            <a:ext cx="8596668" cy="4606457"/>
          </a:xfrm>
        </p:spPr>
        <p:txBody>
          <a:bodyPr/>
          <a:lstStyle/>
          <a:p>
            <a:r>
              <a:rPr lang="en-US" dirty="0" smtClean="0"/>
              <a:t>Steps to follow:</a:t>
            </a:r>
          </a:p>
          <a:p>
            <a:pPr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Create the Database (Ignore, if it exists)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table and populate with data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DSN (for ODBC) (ignore, if exists)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a Dynamic Web Application in Eclipse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Create a Java Class that has two static methods to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dirty="0" smtClean="0"/>
              <a:t>Connect to the Database aforesaid: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lvl="1">
              <a:buFont typeface="+mj-lt"/>
              <a:buAutoNum type="alphaUcPeriod"/>
            </a:pPr>
            <a:r>
              <a:rPr lang="en-US" dirty="0" smtClean="0"/>
              <a:t>Fetches records from the table in the database.</a:t>
            </a:r>
          </a:p>
          <a:p>
            <a:pPr lvl="1">
              <a:buFont typeface="+mj-lt"/>
              <a:buAutoNum type="alphaUcPeriod"/>
            </a:pPr>
            <a:r>
              <a:rPr lang="en-US" dirty="0" smtClean="0"/>
              <a:t>Close the connection   </a:t>
            </a:r>
          </a:p>
          <a:p>
            <a:pPr lvl="1">
              <a:buFont typeface="+mj-lt"/>
              <a:buAutoNum type="alphaU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8892" y="1394657"/>
            <a:ext cx="5370217" cy="143661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892" y="3429000"/>
            <a:ext cx="5370217" cy="2425036"/>
          </a:xfrm>
          <a:prstGeom prst="rect">
            <a:avLst/>
          </a:prstGeom>
        </p:spPr>
      </p:pic>
      <p:cxnSp>
        <p:nvCxnSpPr>
          <p:cNvPr id="11" name="Straight Arrow Connector 10"/>
          <p:cNvCxnSpPr/>
          <p:nvPr/>
        </p:nvCxnSpPr>
        <p:spPr>
          <a:xfrm>
            <a:off x="3094892" y="5331655"/>
            <a:ext cx="3376246" cy="42203"/>
          </a:xfrm>
          <a:prstGeom prst="straightConnector1">
            <a:avLst/>
          </a:prstGeom>
          <a:ln w="444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4597587" y="2066212"/>
            <a:ext cx="2369385" cy="1613222"/>
          </a:xfrm>
          <a:prstGeom prst="curvedConnector3">
            <a:avLst>
              <a:gd name="adj1" fmla="val 30407"/>
            </a:avLst>
          </a:prstGeom>
          <a:ln w="44450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401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505" y="314178"/>
            <a:ext cx="10353821" cy="6986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pc="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Generate Tables in </a:t>
            </a:r>
            <a:r>
              <a:rPr lang="en-US" b="1" spc="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Servlet… continued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904875"/>
            <a:ext cx="10311618" cy="504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12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11016"/>
            <a:ext cx="8596668" cy="815926"/>
          </a:xfrm>
        </p:spPr>
        <p:txBody>
          <a:bodyPr/>
          <a:lstStyle/>
          <a:p>
            <a:pPr algn="ctr"/>
            <a:r>
              <a:rPr lang="en-US" b="1" spc="600" dirty="0" smtClean="0">
                <a:solidFill>
                  <a:srgbClr val="002060"/>
                </a:solidFill>
              </a:rPr>
              <a:t>Create &amp; Code a Servlet</a:t>
            </a:r>
            <a:endParaRPr lang="en-US" b="1" spc="600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2708" y="1026942"/>
            <a:ext cx="10761784" cy="5014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2334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5808" y="243840"/>
            <a:ext cx="8596668" cy="797169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Same within a JSP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9554-FE14-4FFB-B644-08F559C0E0DD}" type="datetime2">
              <a:rPr lang="en-US" smtClean="0"/>
              <a:t>Monday, August 26,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soham.sengupta.java@gmail.com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D0AA6-047D-4E94-9667-EC9BFDC73973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348712"/>
            <a:ext cx="10675294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05385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227</Words>
  <Application>Microsoft Office PowerPoint</Application>
  <PresentationFormat>Widescreen</PresentationFormat>
  <Paragraphs>64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courier new</vt:lpstr>
      <vt:lpstr>Times New Roman</vt:lpstr>
      <vt:lpstr>Trebuchet MS</vt:lpstr>
      <vt:lpstr>Wingdings 3</vt:lpstr>
      <vt:lpstr>Facet</vt:lpstr>
      <vt:lpstr>HTML Tables, Servlets and Java Script </vt:lpstr>
      <vt:lpstr>      &lt;TABLE&gt;</vt:lpstr>
      <vt:lpstr>Merged Cells : Rowspan attribute </vt:lpstr>
      <vt:lpstr>Merged Cells : colspan attribute </vt:lpstr>
      <vt:lpstr>Custom Styles: Add CSS to Table</vt:lpstr>
      <vt:lpstr>Generate Tables in Servlet</vt:lpstr>
      <vt:lpstr>Generate Tables in Servlet… continued</vt:lpstr>
      <vt:lpstr>Create &amp; Code a Servlet</vt:lpstr>
      <vt:lpstr>Same within a JSP</vt:lpstr>
      <vt:lpstr>Need for Alternate Row Color</vt:lpstr>
    </vt:vector>
  </TitlesOfParts>
  <Company>jisce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sohamsengupta</dc:creator>
  <cp:lastModifiedBy>sohamsengupta</cp:lastModifiedBy>
  <cp:revision>32</cp:revision>
  <dcterms:created xsi:type="dcterms:W3CDTF">2013-08-25T15:00:58Z</dcterms:created>
  <dcterms:modified xsi:type="dcterms:W3CDTF">2013-08-26T05:20:48Z</dcterms:modified>
</cp:coreProperties>
</file>