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9" r:id="rId1"/>
  </p:sldMasterIdLst>
  <p:notesMasterIdLst>
    <p:notesMasterId r:id="rId13"/>
  </p:notesMasterIdLst>
  <p:handoutMasterIdLst>
    <p:handoutMasterId r:id="rId14"/>
  </p:handoutMasterIdLst>
  <p:sldIdLst>
    <p:sldId id="271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57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FFFF"/>
    <a:srgbClr val="8EC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3FDF7-1481-4E9B-8EEE-DBAF458B6E7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07B0D9-F2F3-4DAA-B295-D905D3786DDA}">
      <dgm:prSet/>
      <dgm:spPr/>
      <dgm:t>
        <a:bodyPr/>
        <a:lstStyle/>
        <a:p>
          <a:pPr algn="ctr" rtl="0"/>
          <a:r>
            <a:rPr lang="en-US" b="1" dirty="0" smtClean="0"/>
            <a:t>Digital Image Enhancement </a:t>
          </a:r>
          <a:endParaRPr lang="en-US" dirty="0"/>
        </a:p>
      </dgm:t>
    </dgm:pt>
    <dgm:pt modelId="{B4356AF8-E1B9-4C4D-82E0-31D7D90500A7}" type="parTrans" cxnId="{58CF9B56-5534-4C6E-BF13-05840D587B57}">
      <dgm:prSet/>
      <dgm:spPr/>
      <dgm:t>
        <a:bodyPr/>
        <a:lstStyle/>
        <a:p>
          <a:endParaRPr lang="en-US"/>
        </a:p>
      </dgm:t>
    </dgm:pt>
    <dgm:pt modelId="{4E97C14B-E0F1-4F06-86DD-DB0DF936F331}" type="sibTrans" cxnId="{58CF9B56-5534-4C6E-BF13-05840D587B57}">
      <dgm:prSet/>
      <dgm:spPr/>
      <dgm:t>
        <a:bodyPr/>
        <a:lstStyle/>
        <a:p>
          <a:endParaRPr lang="en-US"/>
        </a:p>
      </dgm:t>
    </dgm:pt>
    <dgm:pt modelId="{E31B70B4-CB54-4A4A-B019-71C2B86850AB}">
      <dgm:prSet/>
      <dgm:spPr/>
      <dgm:t>
        <a:bodyPr/>
        <a:lstStyle/>
        <a:p>
          <a:pPr rtl="0"/>
          <a:r>
            <a:rPr lang="en-US" b="1" dirty="0" smtClean="0"/>
            <a:t>Day-2 : March 14, 2015</a:t>
          </a:r>
          <a:endParaRPr lang="en-US" dirty="0"/>
        </a:p>
      </dgm:t>
    </dgm:pt>
    <dgm:pt modelId="{EF8A357E-1A7A-4E86-A5EF-CA7DB1B6DC4F}" type="parTrans" cxnId="{42879AA0-CC40-4ECC-8C6F-290012AC1262}">
      <dgm:prSet/>
      <dgm:spPr/>
      <dgm:t>
        <a:bodyPr/>
        <a:lstStyle/>
        <a:p>
          <a:endParaRPr lang="en-US"/>
        </a:p>
      </dgm:t>
    </dgm:pt>
    <dgm:pt modelId="{8EEA5B9C-3C2C-44E1-B96F-30E0BCA5DC17}" type="sibTrans" cxnId="{42879AA0-CC40-4ECC-8C6F-290012AC1262}">
      <dgm:prSet/>
      <dgm:spPr/>
      <dgm:t>
        <a:bodyPr/>
        <a:lstStyle/>
        <a:p>
          <a:endParaRPr lang="en-US"/>
        </a:p>
      </dgm:t>
    </dgm:pt>
    <dgm:pt modelId="{FFCC884E-272C-4DC8-860E-C02EE7B1BD0F}" type="pres">
      <dgm:prSet presAssocID="{18E3FDF7-1481-4E9B-8EEE-DBAF458B6E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7A91F-A9F3-4F02-A9C9-51C47DBE3853}" type="pres">
      <dgm:prSet presAssocID="{8A07B0D9-F2F3-4DAA-B295-D905D3786DDA}" presName="parentText" presStyleLbl="node1" presStyleIdx="0" presStyleCnt="2" custLinFactNeighborX="-7297" custLinFactNeighborY="-696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43B30-40AE-43B7-8F62-B278ED48F57E}" type="pres">
      <dgm:prSet presAssocID="{4E97C14B-E0F1-4F06-86DD-DB0DF936F331}" presName="spacer" presStyleCnt="0"/>
      <dgm:spPr/>
    </dgm:pt>
    <dgm:pt modelId="{837D2535-BF51-43F4-BD9C-6A00554D7965}" type="pres">
      <dgm:prSet presAssocID="{E31B70B4-CB54-4A4A-B019-71C2B86850AB}" presName="parentText" presStyleLbl="node1" presStyleIdx="1" presStyleCnt="2" custLinFactNeighborX="1181" custLinFactNeighborY="424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C26796-4B5A-4B51-BE8F-05B5E25D37F2}" type="presOf" srcId="{18E3FDF7-1481-4E9B-8EEE-DBAF458B6E76}" destId="{FFCC884E-272C-4DC8-860E-C02EE7B1BD0F}" srcOrd="0" destOrd="0" presId="urn:microsoft.com/office/officeart/2005/8/layout/vList2"/>
    <dgm:cxn modelId="{949859A0-8CC7-45D9-9050-678BE988168F}" type="presOf" srcId="{E31B70B4-CB54-4A4A-B019-71C2B86850AB}" destId="{837D2535-BF51-43F4-BD9C-6A00554D7965}" srcOrd="0" destOrd="0" presId="urn:microsoft.com/office/officeart/2005/8/layout/vList2"/>
    <dgm:cxn modelId="{6E540FA8-37AA-4F57-AE8B-1AAF1ACB0594}" type="presOf" srcId="{8A07B0D9-F2F3-4DAA-B295-D905D3786DDA}" destId="{ADA7A91F-A9F3-4F02-A9C9-51C47DBE3853}" srcOrd="0" destOrd="0" presId="urn:microsoft.com/office/officeart/2005/8/layout/vList2"/>
    <dgm:cxn modelId="{58CF9B56-5534-4C6E-BF13-05840D587B57}" srcId="{18E3FDF7-1481-4E9B-8EEE-DBAF458B6E76}" destId="{8A07B0D9-F2F3-4DAA-B295-D905D3786DDA}" srcOrd="0" destOrd="0" parTransId="{B4356AF8-E1B9-4C4D-82E0-31D7D90500A7}" sibTransId="{4E97C14B-E0F1-4F06-86DD-DB0DF936F331}"/>
    <dgm:cxn modelId="{42879AA0-CC40-4ECC-8C6F-290012AC1262}" srcId="{18E3FDF7-1481-4E9B-8EEE-DBAF458B6E76}" destId="{E31B70B4-CB54-4A4A-B019-71C2B86850AB}" srcOrd="1" destOrd="0" parTransId="{EF8A357E-1A7A-4E86-A5EF-CA7DB1B6DC4F}" sibTransId="{8EEA5B9C-3C2C-44E1-B96F-30E0BCA5DC17}"/>
    <dgm:cxn modelId="{FB1F82F7-71AA-40DF-9A53-C723622C01D3}" type="presParOf" srcId="{FFCC884E-272C-4DC8-860E-C02EE7B1BD0F}" destId="{ADA7A91F-A9F3-4F02-A9C9-51C47DBE3853}" srcOrd="0" destOrd="0" presId="urn:microsoft.com/office/officeart/2005/8/layout/vList2"/>
    <dgm:cxn modelId="{1C3D8B6F-A9FB-4A36-B6C5-91DB0F247146}" type="presParOf" srcId="{FFCC884E-272C-4DC8-860E-C02EE7B1BD0F}" destId="{93443B30-40AE-43B7-8F62-B278ED48F57E}" srcOrd="1" destOrd="0" presId="urn:microsoft.com/office/officeart/2005/8/layout/vList2"/>
    <dgm:cxn modelId="{98939B35-BB44-476A-A840-274DD819733B}" type="presParOf" srcId="{FFCC884E-272C-4DC8-860E-C02EE7B1BD0F}" destId="{837D2535-BF51-43F4-BD9C-6A00554D79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5ECEB1-6544-4E5A-989D-6D450B79730B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62BCB1-9A6F-40FE-BA38-025A5EE851AD}">
      <dgm:prSet/>
      <dgm:spPr/>
      <dgm:t>
        <a:bodyPr/>
        <a:lstStyle/>
        <a:p>
          <a:pPr rtl="0"/>
          <a:r>
            <a:rPr lang="en-US" dirty="0" smtClean="0"/>
            <a:t>Properties and Utility of Log transform </a:t>
          </a:r>
          <a:endParaRPr lang="en-US" dirty="0"/>
        </a:p>
      </dgm:t>
    </dgm:pt>
    <dgm:pt modelId="{316DD018-A5DA-4B64-9D58-48E9209D14A3}" type="parTrans" cxnId="{FABE476E-6095-4F2C-A9E2-DD5F117ED9AB}">
      <dgm:prSet/>
      <dgm:spPr/>
      <dgm:t>
        <a:bodyPr/>
        <a:lstStyle/>
        <a:p>
          <a:endParaRPr lang="en-US"/>
        </a:p>
      </dgm:t>
    </dgm:pt>
    <dgm:pt modelId="{D6918251-321B-4F83-AE97-4437F28BF459}" type="sibTrans" cxnId="{FABE476E-6095-4F2C-A9E2-DD5F117ED9AB}">
      <dgm:prSet/>
      <dgm:spPr/>
      <dgm:t>
        <a:bodyPr/>
        <a:lstStyle/>
        <a:p>
          <a:endParaRPr lang="en-US"/>
        </a:p>
      </dgm:t>
    </dgm:pt>
    <dgm:pt modelId="{1663948F-88B1-4793-A37B-330C92F807B8}" type="pres">
      <dgm:prSet presAssocID="{725ECEB1-6544-4E5A-989D-6D450B79730B}" presName="linearFlow" presStyleCnt="0">
        <dgm:presLayoutVars>
          <dgm:dir/>
          <dgm:resizeHandles val="exact"/>
        </dgm:presLayoutVars>
      </dgm:prSet>
      <dgm:spPr/>
    </dgm:pt>
    <dgm:pt modelId="{D8A18FD5-12DA-4432-8CF2-514FDCA6D4FD}" type="pres">
      <dgm:prSet presAssocID="{FC62BCB1-9A6F-40FE-BA38-025A5EE851AD}" presName="composite" presStyleCnt="0"/>
      <dgm:spPr/>
    </dgm:pt>
    <dgm:pt modelId="{91DA74F6-F355-46A5-AB99-0771D8B211F4}" type="pres">
      <dgm:prSet presAssocID="{FC62BCB1-9A6F-40FE-BA38-025A5EE851AD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49CF17B-4379-482C-A5F6-C2B1CD68F820}" type="pres">
      <dgm:prSet presAssocID="{FC62BCB1-9A6F-40FE-BA38-025A5EE851AD}" presName="txShp" presStyleLbl="node1" presStyleIdx="0" presStyleCnt="1" custScaleY="59063">
        <dgm:presLayoutVars>
          <dgm:bulletEnabled val="1"/>
        </dgm:presLayoutVars>
      </dgm:prSet>
      <dgm:spPr/>
    </dgm:pt>
  </dgm:ptLst>
  <dgm:cxnLst>
    <dgm:cxn modelId="{FABE476E-6095-4F2C-A9E2-DD5F117ED9AB}" srcId="{725ECEB1-6544-4E5A-989D-6D450B79730B}" destId="{FC62BCB1-9A6F-40FE-BA38-025A5EE851AD}" srcOrd="0" destOrd="0" parTransId="{316DD018-A5DA-4B64-9D58-48E9209D14A3}" sibTransId="{D6918251-321B-4F83-AE97-4437F28BF459}"/>
    <dgm:cxn modelId="{296EF4A7-D131-4410-9A7A-CD74D9646FAC}" type="presOf" srcId="{725ECEB1-6544-4E5A-989D-6D450B79730B}" destId="{1663948F-88B1-4793-A37B-330C92F807B8}" srcOrd="0" destOrd="0" presId="urn:microsoft.com/office/officeart/2005/8/layout/vList3"/>
    <dgm:cxn modelId="{F87219AB-D547-4FBB-AD1F-A685D2E7F8B6}" type="presOf" srcId="{FC62BCB1-9A6F-40FE-BA38-025A5EE851AD}" destId="{D49CF17B-4379-482C-A5F6-C2B1CD68F820}" srcOrd="0" destOrd="0" presId="urn:microsoft.com/office/officeart/2005/8/layout/vList3"/>
    <dgm:cxn modelId="{D40423C6-FEBE-45AC-BA2F-70481BD029F2}" type="presParOf" srcId="{1663948F-88B1-4793-A37B-330C92F807B8}" destId="{D8A18FD5-12DA-4432-8CF2-514FDCA6D4FD}" srcOrd="0" destOrd="0" presId="urn:microsoft.com/office/officeart/2005/8/layout/vList3"/>
    <dgm:cxn modelId="{9BDA05A7-24A7-4E22-9779-7928AD45BE7E}" type="presParOf" srcId="{D8A18FD5-12DA-4432-8CF2-514FDCA6D4FD}" destId="{91DA74F6-F355-46A5-AB99-0771D8B211F4}" srcOrd="0" destOrd="0" presId="urn:microsoft.com/office/officeart/2005/8/layout/vList3"/>
    <dgm:cxn modelId="{833AD2BD-FC26-491B-826A-715BB2994208}" type="presParOf" srcId="{D8A18FD5-12DA-4432-8CF2-514FDCA6D4FD}" destId="{D49CF17B-4379-482C-A5F6-C2B1CD68F8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27DE8-A3AB-4265-95B3-690187572006}" type="doc">
      <dgm:prSet loTypeId="urn:microsoft.com/office/officeart/2005/8/layout/vList3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E336CE2-DCC9-4290-9F8D-5189925DB7A2}">
      <dgm:prSet/>
      <dgm:spPr/>
      <dgm:t>
        <a:bodyPr/>
        <a:lstStyle/>
        <a:p>
          <a:pPr rtl="0"/>
          <a:r>
            <a:rPr lang="en-US" b="1" smtClean="0"/>
            <a:t>Image Enhancement </a:t>
          </a:r>
          <a:endParaRPr lang="en-US"/>
        </a:p>
      </dgm:t>
    </dgm:pt>
    <dgm:pt modelId="{08CCB682-FB7A-45D3-8DA4-73BA5A49C894}" type="parTrans" cxnId="{BE396768-78BA-432F-A427-7029CCA02A62}">
      <dgm:prSet/>
      <dgm:spPr/>
      <dgm:t>
        <a:bodyPr/>
        <a:lstStyle/>
        <a:p>
          <a:endParaRPr lang="en-US"/>
        </a:p>
      </dgm:t>
    </dgm:pt>
    <dgm:pt modelId="{1EEB251C-78B9-4D4F-A6DB-3473C969216C}" type="sibTrans" cxnId="{BE396768-78BA-432F-A427-7029CCA02A62}">
      <dgm:prSet/>
      <dgm:spPr/>
      <dgm:t>
        <a:bodyPr/>
        <a:lstStyle/>
        <a:p>
          <a:endParaRPr lang="en-US"/>
        </a:p>
      </dgm:t>
    </dgm:pt>
    <dgm:pt modelId="{CFA9688E-A2E7-4570-B089-7BFC8B157FCF}" type="pres">
      <dgm:prSet presAssocID="{46C27DE8-A3AB-4265-95B3-690187572006}" presName="linearFlow" presStyleCnt="0">
        <dgm:presLayoutVars>
          <dgm:dir/>
          <dgm:resizeHandles val="exact"/>
        </dgm:presLayoutVars>
      </dgm:prSet>
      <dgm:spPr/>
    </dgm:pt>
    <dgm:pt modelId="{5BD7C788-BD79-44BA-9CFF-B220CBBBB6A3}" type="pres">
      <dgm:prSet presAssocID="{0E336CE2-DCC9-4290-9F8D-5189925DB7A2}" presName="composite" presStyleCnt="0"/>
      <dgm:spPr/>
    </dgm:pt>
    <dgm:pt modelId="{61AF330C-8B60-4EA3-A3EA-B0C1A1E406D9}" type="pres">
      <dgm:prSet presAssocID="{0E336CE2-DCC9-4290-9F8D-5189925DB7A2}" presName="imgShp" presStyleLbl="fgImgPlace1" presStyleIdx="0" presStyleCnt="1" custScaleX="217506" custLinFactX="-66129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B83E846-8C9C-4DFD-92A0-BA7A836A8833}" type="pres">
      <dgm:prSet presAssocID="{0E336CE2-DCC9-4290-9F8D-5189925DB7A2}" presName="txShp" presStyleLbl="node1" presStyleIdx="0" presStyleCnt="1">
        <dgm:presLayoutVars>
          <dgm:bulletEnabled val="1"/>
        </dgm:presLayoutVars>
      </dgm:prSet>
      <dgm:spPr/>
    </dgm:pt>
  </dgm:ptLst>
  <dgm:cxnLst>
    <dgm:cxn modelId="{BE396768-78BA-432F-A427-7029CCA02A62}" srcId="{46C27DE8-A3AB-4265-95B3-690187572006}" destId="{0E336CE2-DCC9-4290-9F8D-5189925DB7A2}" srcOrd="0" destOrd="0" parTransId="{08CCB682-FB7A-45D3-8DA4-73BA5A49C894}" sibTransId="{1EEB251C-78B9-4D4F-A6DB-3473C969216C}"/>
    <dgm:cxn modelId="{D3B8AC7F-C3BE-4171-85A0-570E905D978F}" type="presOf" srcId="{0E336CE2-DCC9-4290-9F8D-5189925DB7A2}" destId="{4B83E846-8C9C-4DFD-92A0-BA7A836A8833}" srcOrd="0" destOrd="0" presId="urn:microsoft.com/office/officeart/2005/8/layout/vList3"/>
    <dgm:cxn modelId="{74E9E210-3584-4BD6-871D-1A3D0E4950B6}" type="presOf" srcId="{46C27DE8-A3AB-4265-95B3-690187572006}" destId="{CFA9688E-A2E7-4570-B089-7BFC8B157FCF}" srcOrd="0" destOrd="0" presId="urn:microsoft.com/office/officeart/2005/8/layout/vList3"/>
    <dgm:cxn modelId="{FA04FD0C-A948-4C22-A85B-3CA58B67A73A}" type="presParOf" srcId="{CFA9688E-A2E7-4570-B089-7BFC8B157FCF}" destId="{5BD7C788-BD79-44BA-9CFF-B220CBBBB6A3}" srcOrd="0" destOrd="0" presId="urn:microsoft.com/office/officeart/2005/8/layout/vList3"/>
    <dgm:cxn modelId="{3B562D82-DB58-4B99-A628-0D5F826C4A97}" type="presParOf" srcId="{5BD7C788-BD79-44BA-9CFF-B220CBBBB6A3}" destId="{61AF330C-8B60-4EA3-A3EA-B0C1A1E406D9}" srcOrd="0" destOrd="0" presId="urn:microsoft.com/office/officeart/2005/8/layout/vList3"/>
    <dgm:cxn modelId="{14D0A5BE-3148-4B82-9801-88E1C62CA81B}" type="presParOf" srcId="{5BD7C788-BD79-44BA-9CFF-B220CBBBB6A3}" destId="{4B83E846-8C9C-4DFD-92A0-BA7A836A8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4CA149-E67B-4AF1-8E40-862294270A5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D6720B9-1C20-46AC-80CD-2EE51CEC6520}">
      <dgm:prSet/>
      <dgm:spPr/>
      <dgm:t>
        <a:bodyPr/>
        <a:lstStyle/>
        <a:p>
          <a:pPr algn="ctr" rtl="0"/>
          <a:r>
            <a:rPr lang="en-US" b="1" dirty="0" smtClean="0"/>
            <a:t>Brightness vs. Contrast</a:t>
          </a:r>
          <a:r>
            <a:rPr lang="en-US" dirty="0" smtClean="0"/>
            <a:t> </a:t>
          </a:r>
          <a:endParaRPr lang="en-US" dirty="0"/>
        </a:p>
      </dgm:t>
    </dgm:pt>
    <dgm:pt modelId="{5FCB33C9-CE57-4BAF-A780-68B2D4562676}" type="parTrans" cxnId="{E14AAB37-0CB2-4B38-844E-9C535007E81E}">
      <dgm:prSet/>
      <dgm:spPr/>
      <dgm:t>
        <a:bodyPr/>
        <a:lstStyle/>
        <a:p>
          <a:endParaRPr lang="en-US"/>
        </a:p>
      </dgm:t>
    </dgm:pt>
    <dgm:pt modelId="{5B9ED9EF-0A48-4731-B8CB-3AE74034ACEF}" type="sibTrans" cxnId="{E14AAB37-0CB2-4B38-844E-9C535007E81E}">
      <dgm:prSet/>
      <dgm:spPr/>
      <dgm:t>
        <a:bodyPr/>
        <a:lstStyle/>
        <a:p>
          <a:endParaRPr lang="en-US"/>
        </a:p>
      </dgm:t>
    </dgm:pt>
    <dgm:pt modelId="{C262D7F7-7F42-4F69-959C-0D7BC427874B}" type="pres">
      <dgm:prSet presAssocID="{1E4CA149-E67B-4AF1-8E40-862294270A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5BF202-F973-4CF4-AE99-9315FC4FB6C2}" type="pres">
      <dgm:prSet presAssocID="{9D6720B9-1C20-46AC-80CD-2EE51CEC6520}" presName="parentText" presStyleLbl="node1" presStyleIdx="0" presStyleCnt="1" custLinFactNeighborY="-244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FA7A64-33BB-4623-AE3E-16F2C0BDAD99}" type="presOf" srcId="{1E4CA149-E67B-4AF1-8E40-862294270A59}" destId="{C262D7F7-7F42-4F69-959C-0D7BC427874B}" srcOrd="0" destOrd="0" presId="urn:microsoft.com/office/officeart/2005/8/layout/vList2"/>
    <dgm:cxn modelId="{B3C7360D-DFDD-4696-8AE9-07F1DFDCD5AE}" type="presOf" srcId="{9D6720B9-1C20-46AC-80CD-2EE51CEC6520}" destId="{E75BF202-F973-4CF4-AE99-9315FC4FB6C2}" srcOrd="0" destOrd="0" presId="urn:microsoft.com/office/officeart/2005/8/layout/vList2"/>
    <dgm:cxn modelId="{E14AAB37-0CB2-4B38-844E-9C535007E81E}" srcId="{1E4CA149-E67B-4AF1-8E40-862294270A59}" destId="{9D6720B9-1C20-46AC-80CD-2EE51CEC6520}" srcOrd="0" destOrd="0" parTransId="{5FCB33C9-CE57-4BAF-A780-68B2D4562676}" sibTransId="{5B9ED9EF-0A48-4731-B8CB-3AE74034ACEF}"/>
    <dgm:cxn modelId="{2F8653A5-B73A-4C30-8199-A5D8EAA667C1}" type="presParOf" srcId="{C262D7F7-7F42-4F69-959C-0D7BC427874B}" destId="{E75BF202-F973-4CF4-AE99-9315FC4FB6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9BA282-9FE8-4092-8F3E-0EA58675D0B4}" type="doc">
      <dgm:prSet loTypeId="urn:microsoft.com/office/officeart/2005/8/layout/target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34551D-413D-4E00-A5B9-4DF72499FA3A}">
      <dgm:prSet/>
      <dgm:spPr/>
      <dgm:t>
        <a:bodyPr/>
        <a:lstStyle/>
        <a:p>
          <a:pPr rtl="0"/>
          <a:r>
            <a:rPr lang="en-US" b="1" dirty="0" smtClean="0">
              <a:solidFill>
                <a:srgbClr val="002060"/>
              </a:solidFill>
            </a:rPr>
            <a:t>Increasing </a:t>
          </a:r>
          <a:r>
            <a:rPr lang="en-US" dirty="0" smtClean="0">
              <a:solidFill>
                <a:srgbClr val="002060"/>
              </a:solidFill>
            </a:rPr>
            <a:t>Brightness (</a:t>
          </a:r>
          <a:r>
            <a:rPr lang="en-US" b="1" dirty="0" smtClean="0">
              <a:solidFill>
                <a:srgbClr val="C00000"/>
              </a:solidFill>
            </a:rPr>
            <a:t>Slide-to-Right</a:t>
          </a:r>
          <a:r>
            <a:rPr lang="en-US" dirty="0" smtClean="0">
              <a:solidFill>
                <a:srgbClr val="002060"/>
              </a:solidFill>
            </a:rPr>
            <a:t>)</a:t>
          </a:r>
          <a:endParaRPr lang="en-US" dirty="0">
            <a:solidFill>
              <a:srgbClr val="002060"/>
            </a:solidFill>
          </a:endParaRPr>
        </a:p>
      </dgm:t>
    </dgm:pt>
    <dgm:pt modelId="{EB82AE75-541A-4FBD-8252-605A53E2F8EC}" type="parTrans" cxnId="{F90FF4B5-42F4-4C76-806E-F9FE04DB377D}">
      <dgm:prSet/>
      <dgm:spPr/>
      <dgm:t>
        <a:bodyPr/>
        <a:lstStyle/>
        <a:p>
          <a:endParaRPr lang="en-US"/>
        </a:p>
      </dgm:t>
    </dgm:pt>
    <dgm:pt modelId="{6800DAA2-23B2-4F14-84DB-AFC2823BD281}" type="sibTrans" cxnId="{F90FF4B5-42F4-4C76-806E-F9FE04DB377D}">
      <dgm:prSet/>
      <dgm:spPr/>
      <dgm:t>
        <a:bodyPr/>
        <a:lstStyle/>
        <a:p>
          <a:endParaRPr lang="en-US"/>
        </a:p>
      </dgm:t>
    </dgm:pt>
    <dgm:pt modelId="{35F76AD0-167C-40FA-BCC3-F61B6E1B47EA}" type="pres">
      <dgm:prSet presAssocID="{9C9BA282-9FE8-4092-8F3E-0EA58675D0B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64F790-B309-490F-AB04-1B1BD49C9FB9}" type="pres">
      <dgm:prSet presAssocID="{0334551D-413D-4E00-A5B9-4DF72499FA3A}" presName="circle1" presStyleLbl="node1" presStyleIdx="0" presStyleCnt="1"/>
      <dgm:spPr/>
    </dgm:pt>
    <dgm:pt modelId="{C538D61B-DE4D-43CB-84E2-5B66F3682141}" type="pres">
      <dgm:prSet presAssocID="{0334551D-413D-4E00-A5B9-4DF72499FA3A}" presName="space" presStyleCnt="0"/>
      <dgm:spPr/>
    </dgm:pt>
    <dgm:pt modelId="{389E5233-5188-442C-858F-20FA67D70E36}" type="pres">
      <dgm:prSet presAssocID="{0334551D-413D-4E00-A5B9-4DF72499FA3A}" presName="rect1" presStyleLbl="alignAcc1" presStyleIdx="0" presStyleCnt="1"/>
      <dgm:spPr/>
      <dgm:t>
        <a:bodyPr/>
        <a:lstStyle/>
        <a:p>
          <a:endParaRPr lang="en-US"/>
        </a:p>
      </dgm:t>
    </dgm:pt>
    <dgm:pt modelId="{1BFA06B5-5E39-4D2B-A1E0-E9C6D0EA89A7}" type="pres">
      <dgm:prSet presAssocID="{0334551D-413D-4E00-A5B9-4DF72499FA3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6FB0E-668D-4E54-905D-2504F969AB0F}" type="presOf" srcId="{0334551D-413D-4E00-A5B9-4DF72499FA3A}" destId="{389E5233-5188-442C-858F-20FA67D70E36}" srcOrd="0" destOrd="0" presId="urn:microsoft.com/office/officeart/2005/8/layout/target3"/>
    <dgm:cxn modelId="{F90FF4B5-42F4-4C76-806E-F9FE04DB377D}" srcId="{9C9BA282-9FE8-4092-8F3E-0EA58675D0B4}" destId="{0334551D-413D-4E00-A5B9-4DF72499FA3A}" srcOrd="0" destOrd="0" parTransId="{EB82AE75-541A-4FBD-8252-605A53E2F8EC}" sibTransId="{6800DAA2-23B2-4F14-84DB-AFC2823BD281}"/>
    <dgm:cxn modelId="{800B92E2-09FF-47C6-AFE8-D34C161403A4}" type="presOf" srcId="{0334551D-413D-4E00-A5B9-4DF72499FA3A}" destId="{1BFA06B5-5E39-4D2B-A1E0-E9C6D0EA89A7}" srcOrd="1" destOrd="0" presId="urn:microsoft.com/office/officeart/2005/8/layout/target3"/>
    <dgm:cxn modelId="{56692A53-51D5-4572-8AF0-38BD894911E9}" type="presOf" srcId="{9C9BA282-9FE8-4092-8F3E-0EA58675D0B4}" destId="{35F76AD0-167C-40FA-BCC3-F61B6E1B47EA}" srcOrd="0" destOrd="0" presId="urn:microsoft.com/office/officeart/2005/8/layout/target3"/>
    <dgm:cxn modelId="{EB917CDE-B6E4-4B84-84DE-0D85389549C0}" type="presParOf" srcId="{35F76AD0-167C-40FA-BCC3-F61B6E1B47EA}" destId="{E664F790-B309-490F-AB04-1B1BD49C9FB9}" srcOrd="0" destOrd="0" presId="urn:microsoft.com/office/officeart/2005/8/layout/target3"/>
    <dgm:cxn modelId="{115F1080-FDDD-4B34-9B90-BC87140A0211}" type="presParOf" srcId="{35F76AD0-167C-40FA-BCC3-F61B6E1B47EA}" destId="{C538D61B-DE4D-43CB-84E2-5B66F3682141}" srcOrd="1" destOrd="0" presId="urn:microsoft.com/office/officeart/2005/8/layout/target3"/>
    <dgm:cxn modelId="{38D57083-6AE8-47D6-ADF2-AE8C16400365}" type="presParOf" srcId="{35F76AD0-167C-40FA-BCC3-F61B6E1B47EA}" destId="{389E5233-5188-442C-858F-20FA67D70E36}" srcOrd="2" destOrd="0" presId="urn:microsoft.com/office/officeart/2005/8/layout/target3"/>
    <dgm:cxn modelId="{D472B924-1428-48B0-A0F8-5F201F98A14C}" type="presParOf" srcId="{35F76AD0-167C-40FA-BCC3-F61B6E1B47EA}" destId="{1BFA06B5-5E39-4D2B-A1E0-E9C6D0EA89A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9BA282-9FE8-4092-8F3E-0EA58675D0B4}" type="doc">
      <dgm:prSet loTypeId="urn:microsoft.com/office/officeart/2005/8/layout/target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34551D-413D-4E00-A5B9-4DF72499FA3A}">
      <dgm:prSet/>
      <dgm:spPr/>
      <dgm:t>
        <a:bodyPr/>
        <a:lstStyle/>
        <a:p>
          <a:pPr rtl="0"/>
          <a:r>
            <a:rPr lang="en-US" b="1" dirty="0" smtClean="0">
              <a:solidFill>
                <a:srgbClr val="002060"/>
              </a:solidFill>
            </a:rPr>
            <a:t>Reducing</a:t>
          </a:r>
          <a:r>
            <a:rPr lang="en-US" dirty="0" smtClean="0">
              <a:solidFill>
                <a:srgbClr val="002060"/>
              </a:solidFill>
            </a:rPr>
            <a:t>  Brightness (</a:t>
          </a:r>
          <a:r>
            <a:rPr lang="en-US" b="1" dirty="0" smtClean="0">
              <a:solidFill>
                <a:srgbClr val="C00000"/>
              </a:solidFill>
            </a:rPr>
            <a:t>Slide-to-Left</a:t>
          </a:r>
          <a:r>
            <a:rPr lang="en-US" dirty="0" smtClean="0">
              <a:solidFill>
                <a:srgbClr val="002060"/>
              </a:solidFill>
            </a:rPr>
            <a:t>)</a:t>
          </a:r>
          <a:endParaRPr lang="en-US" dirty="0">
            <a:solidFill>
              <a:srgbClr val="002060"/>
            </a:solidFill>
          </a:endParaRPr>
        </a:p>
      </dgm:t>
    </dgm:pt>
    <dgm:pt modelId="{EB82AE75-541A-4FBD-8252-605A53E2F8EC}" type="parTrans" cxnId="{F90FF4B5-42F4-4C76-806E-F9FE04DB377D}">
      <dgm:prSet/>
      <dgm:spPr/>
      <dgm:t>
        <a:bodyPr/>
        <a:lstStyle/>
        <a:p>
          <a:endParaRPr lang="en-US"/>
        </a:p>
      </dgm:t>
    </dgm:pt>
    <dgm:pt modelId="{6800DAA2-23B2-4F14-84DB-AFC2823BD281}" type="sibTrans" cxnId="{F90FF4B5-42F4-4C76-806E-F9FE04DB377D}">
      <dgm:prSet/>
      <dgm:spPr/>
      <dgm:t>
        <a:bodyPr/>
        <a:lstStyle/>
        <a:p>
          <a:endParaRPr lang="en-US"/>
        </a:p>
      </dgm:t>
    </dgm:pt>
    <dgm:pt modelId="{35F76AD0-167C-40FA-BCC3-F61B6E1B47EA}" type="pres">
      <dgm:prSet presAssocID="{9C9BA282-9FE8-4092-8F3E-0EA58675D0B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64F790-B309-490F-AB04-1B1BD49C9FB9}" type="pres">
      <dgm:prSet presAssocID="{0334551D-413D-4E00-A5B9-4DF72499FA3A}" presName="circle1" presStyleLbl="node1" presStyleIdx="0" presStyleCnt="1"/>
      <dgm:spPr/>
    </dgm:pt>
    <dgm:pt modelId="{C538D61B-DE4D-43CB-84E2-5B66F3682141}" type="pres">
      <dgm:prSet presAssocID="{0334551D-413D-4E00-A5B9-4DF72499FA3A}" presName="space" presStyleCnt="0"/>
      <dgm:spPr/>
    </dgm:pt>
    <dgm:pt modelId="{389E5233-5188-442C-858F-20FA67D70E36}" type="pres">
      <dgm:prSet presAssocID="{0334551D-413D-4E00-A5B9-4DF72499FA3A}" presName="rect1" presStyleLbl="alignAcc1" presStyleIdx="0" presStyleCnt="1"/>
      <dgm:spPr/>
      <dgm:t>
        <a:bodyPr/>
        <a:lstStyle/>
        <a:p>
          <a:endParaRPr lang="en-US"/>
        </a:p>
      </dgm:t>
    </dgm:pt>
    <dgm:pt modelId="{1BFA06B5-5E39-4D2B-A1E0-E9C6D0EA89A7}" type="pres">
      <dgm:prSet presAssocID="{0334551D-413D-4E00-A5B9-4DF72499FA3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FF4B5-42F4-4C76-806E-F9FE04DB377D}" srcId="{9C9BA282-9FE8-4092-8F3E-0EA58675D0B4}" destId="{0334551D-413D-4E00-A5B9-4DF72499FA3A}" srcOrd="0" destOrd="0" parTransId="{EB82AE75-541A-4FBD-8252-605A53E2F8EC}" sibTransId="{6800DAA2-23B2-4F14-84DB-AFC2823BD281}"/>
    <dgm:cxn modelId="{35B32E2C-3AF0-4AE0-B57B-AC85B440693D}" type="presOf" srcId="{0334551D-413D-4E00-A5B9-4DF72499FA3A}" destId="{389E5233-5188-442C-858F-20FA67D70E36}" srcOrd="0" destOrd="0" presId="urn:microsoft.com/office/officeart/2005/8/layout/target3"/>
    <dgm:cxn modelId="{323E36BB-7713-42B0-B45B-6C7AC37C9AE6}" type="presOf" srcId="{9C9BA282-9FE8-4092-8F3E-0EA58675D0B4}" destId="{35F76AD0-167C-40FA-BCC3-F61B6E1B47EA}" srcOrd="0" destOrd="0" presId="urn:microsoft.com/office/officeart/2005/8/layout/target3"/>
    <dgm:cxn modelId="{3AF9A841-0712-4DB8-BBFE-5BF03BAC0D7E}" type="presOf" srcId="{0334551D-413D-4E00-A5B9-4DF72499FA3A}" destId="{1BFA06B5-5E39-4D2B-A1E0-E9C6D0EA89A7}" srcOrd="1" destOrd="0" presId="urn:microsoft.com/office/officeart/2005/8/layout/target3"/>
    <dgm:cxn modelId="{D4640E64-D66B-4BFF-9AA8-6258A0D4BFC8}" type="presParOf" srcId="{35F76AD0-167C-40FA-BCC3-F61B6E1B47EA}" destId="{E664F790-B309-490F-AB04-1B1BD49C9FB9}" srcOrd="0" destOrd="0" presId="urn:microsoft.com/office/officeart/2005/8/layout/target3"/>
    <dgm:cxn modelId="{CF77749C-5DCC-4755-B97E-FE4364E6D58E}" type="presParOf" srcId="{35F76AD0-167C-40FA-BCC3-F61B6E1B47EA}" destId="{C538D61B-DE4D-43CB-84E2-5B66F3682141}" srcOrd="1" destOrd="0" presId="urn:microsoft.com/office/officeart/2005/8/layout/target3"/>
    <dgm:cxn modelId="{0D46679A-5797-429C-B9EC-D16381E9386A}" type="presParOf" srcId="{35F76AD0-167C-40FA-BCC3-F61B6E1B47EA}" destId="{389E5233-5188-442C-858F-20FA67D70E36}" srcOrd="2" destOrd="0" presId="urn:microsoft.com/office/officeart/2005/8/layout/target3"/>
    <dgm:cxn modelId="{F054BEB6-D76D-45F3-945B-6AD524A7B31A}" type="presParOf" srcId="{35F76AD0-167C-40FA-BCC3-F61B6E1B47EA}" destId="{1BFA06B5-5E39-4D2B-A1E0-E9C6D0EA89A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9BA282-9FE8-4092-8F3E-0EA58675D0B4}" type="doc">
      <dgm:prSet loTypeId="urn:microsoft.com/office/officeart/2005/8/layout/target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34551D-413D-4E00-A5B9-4DF72499FA3A}">
      <dgm:prSet/>
      <dgm:spPr/>
      <dgm:t>
        <a:bodyPr/>
        <a:lstStyle/>
        <a:p>
          <a:pPr rtl="0"/>
          <a:r>
            <a:rPr lang="en-US" b="1" dirty="0" smtClean="0">
              <a:solidFill>
                <a:srgbClr val="002060"/>
              </a:solidFill>
            </a:rPr>
            <a:t>Intensify Contrast:</a:t>
          </a:r>
          <a:r>
            <a:rPr lang="en-US" dirty="0" smtClean="0">
              <a:solidFill>
                <a:srgbClr val="002060"/>
              </a:solidFill>
            </a:rPr>
            <a:t>  </a:t>
          </a:r>
          <a:r>
            <a:rPr lang="en-US" i="1" dirty="0" smtClean="0">
              <a:solidFill>
                <a:srgbClr val="C00000"/>
              </a:solidFill>
            </a:rPr>
            <a:t>Histogram Stretching </a:t>
          </a:r>
          <a:endParaRPr lang="en-US" i="1" dirty="0">
            <a:solidFill>
              <a:srgbClr val="C00000"/>
            </a:solidFill>
          </a:endParaRPr>
        </a:p>
      </dgm:t>
    </dgm:pt>
    <dgm:pt modelId="{EB82AE75-541A-4FBD-8252-605A53E2F8EC}" type="parTrans" cxnId="{F90FF4B5-42F4-4C76-806E-F9FE04DB377D}">
      <dgm:prSet/>
      <dgm:spPr/>
      <dgm:t>
        <a:bodyPr/>
        <a:lstStyle/>
        <a:p>
          <a:endParaRPr lang="en-US"/>
        </a:p>
      </dgm:t>
    </dgm:pt>
    <dgm:pt modelId="{6800DAA2-23B2-4F14-84DB-AFC2823BD281}" type="sibTrans" cxnId="{F90FF4B5-42F4-4C76-806E-F9FE04DB377D}">
      <dgm:prSet/>
      <dgm:spPr/>
      <dgm:t>
        <a:bodyPr/>
        <a:lstStyle/>
        <a:p>
          <a:endParaRPr lang="en-US"/>
        </a:p>
      </dgm:t>
    </dgm:pt>
    <dgm:pt modelId="{35F76AD0-167C-40FA-BCC3-F61B6E1B47EA}" type="pres">
      <dgm:prSet presAssocID="{9C9BA282-9FE8-4092-8F3E-0EA58675D0B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64F790-B309-490F-AB04-1B1BD49C9FB9}" type="pres">
      <dgm:prSet presAssocID="{0334551D-413D-4E00-A5B9-4DF72499FA3A}" presName="circle1" presStyleLbl="node1" presStyleIdx="0" presStyleCnt="1"/>
      <dgm:spPr/>
    </dgm:pt>
    <dgm:pt modelId="{C538D61B-DE4D-43CB-84E2-5B66F3682141}" type="pres">
      <dgm:prSet presAssocID="{0334551D-413D-4E00-A5B9-4DF72499FA3A}" presName="space" presStyleCnt="0"/>
      <dgm:spPr/>
    </dgm:pt>
    <dgm:pt modelId="{389E5233-5188-442C-858F-20FA67D70E36}" type="pres">
      <dgm:prSet presAssocID="{0334551D-413D-4E00-A5B9-4DF72499FA3A}" presName="rect1" presStyleLbl="alignAcc1" presStyleIdx="0" presStyleCnt="1"/>
      <dgm:spPr/>
      <dgm:t>
        <a:bodyPr/>
        <a:lstStyle/>
        <a:p>
          <a:endParaRPr lang="en-US"/>
        </a:p>
      </dgm:t>
    </dgm:pt>
    <dgm:pt modelId="{1BFA06B5-5E39-4D2B-A1E0-E9C6D0EA89A7}" type="pres">
      <dgm:prSet presAssocID="{0334551D-413D-4E00-A5B9-4DF72499FA3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FF4B5-42F4-4C76-806E-F9FE04DB377D}" srcId="{9C9BA282-9FE8-4092-8F3E-0EA58675D0B4}" destId="{0334551D-413D-4E00-A5B9-4DF72499FA3A}" srcOrd="0" destOrd="0" parTransId="{EB82AE75-541A-4FBD-8252-605A53E2F8EC}" sibTransId="{6800DAA2-23B2-4F14-84DB-AFC2823BD281}"/>
    <dgm:cxn modelId="{A29B3ABB-EE69-45E9-B576-1F9C1E03A513}" type="presOf" srcId="{0334551D-413D-4E00-A5B9-4DF72499FA3A}" destId="{389E5233-5188-442C-858F-20FA67D70E36}" srcOrd="0" destOrd="0" presId="urn:microsoft.com/office/officeart/2005/8/layout/target3"/>
    <dgm:cxn modelId="{126CBF59-875A-4531-AD5C-994CE0DB6767}" type="presOf" srcId="{0334551D-413D-4E00-A5B9-4DF72499FA3A}" destId="{1BFA06B5-5E39-4D2B-A1E0-E9C6D0EA89A7}" srcOrd="1" destOrd="0" presId="urn:microsoft.com/office/officeart/2005/8/layout/target3"/>
    <dgm:cxn modelId="{AE7F3179-C1B5-4AAB-B7CD-489AD5B15F49}" type="presOf" srcId="{9C9BA282-9FE8-4092-8F3E-0EA58675D0B4}" destId="{35F76AD0-167C-40FA-BCC3-F61B6E1B47EA}" srcOrd="0" destOrd="0" presId="urn:microsoft.com/office/officeart/2005/8/layout/target3"/>
    <dgm:cxn modelId="{2BD4B293-F863-48A7-B631-C7EB891C5701}" type="presParOf" srcId="{35F76AD0-167C-40FA-BCC3-F61B6E1B47EA}" destId="{E664F790-B309-490F-AB04-1B1BD49C9FB9}" srcOrd="0" destOrd="0" presId="urn:microsoft.com/office/officeart/2005/8/layout/target3"/>
    <dgm:cxn modelId="{3E461413-4058-4988-B813-1814D92A3F51}" type="presParOf" srcId="{35F76AD0-167C-40FA-BCC3-F61B6E1B47EA}" destId="{C538D61B-DE4D-43CB-84E2-5B66F3682141}" srcOrd="1" destOrd="0" presId="urn:microsoft.com/office/officeart/2005/8/layout/target3"/>
    <dgm:cxn modelId="{70365E33-D45C-431A-B7E6-1681E26588A4}" type="presParOf" srcId="{35F76AD0-167C-40FA-BCC3-F61B6E1B47EA}" destId="{389E5233-5188-442C-858F-20FA67D70E36}" srcOrd="2" destOrd="0" presId="urn:microsoft.com/office/officeart/2005/8/layout/target3"/>
    <dgm:cxn modelId="{1C8C642D-6B70-485E-BA90-9E010EAEED93}" type="presParOf" srcId="{35F76AD0-167C-40FA-BCC3-F61B6E1B47EA}" destId="{1BFA06B5-5E39-4D2B-A1E0-E9C6D0EA89A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574B99-B11F-4ABE-8591-C8AE4E4AB6D5}" type="doc">
      <dgm:prSet loTypeId="urn:microsoft.com/office/officeart/2005/8/layout/vList3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CDC2290-1250-4531-9DDF-2199176E88F2}">
      <dgm:prSet/>
      <dgm:spPr/>
      <dgm:t>
        <a:bodyPr/>
        <a:lstStyle/>
        <a:p>
          <a:pPr rtl="0"/>
          <a:r>
            <a:rPr lang="en-US" b="1" dirty="0" smtClean="0"/>
            <a:t>Intensify Contrast:</a:t>
          </a:r>
          <a:r>
            <a:rPr lang="en-US" dirty="0" smtClean="0"/>
            <a:t>  </a:t>
          </a:r>
          <a:r>
            <a:rPr lang="en-US" i="1" dirty="0" smtClean="0"/>
            <a:t>Histogram Stretching Examples </a:t>
          </a:r>
          <a:br>
            <a:rPr lang="en-US" i="1" dirty="0" smtClean="0"/>
          </a:br>
          <a:endParaRPr lang="en-US" dirty="0"/>
        </a:p>
      </dgm:t>
    </dgm:pt>
    <dgm:pt modelId="{288A9C5B-56CB-4D40-B8FD-D18482C81423}" type="parTrans" cxnId="{44012EED-8F28-47CE-BD7A-5C0E27D0C5AC}">
      <dgm:prSet/>
      <dgm:spPr/>
      <dgm:t>
        <a:bodyPr/>
        <a:lstStyle/>
        <a:p>
          <a:endParaRPr lang="en-US"/>
        </a:p>
      </dgm:t>
    </dgm:pt>
    <dgm:pt modelId="{86C63262-A6EF-43C6-A85A-19D3B433ADC7}" type="sibTrans" cxnId="{44012EED-8F28-47CE-BD7A-5C0E27D0C5AC}">
      <dgm:prSet/>
      <dgm:spPr/>
      <dgm:t>
        <a:bodyPr/>
        <a:lstStyle/>
        <a:p>
          <a:endParaRPr lang="en-US"/>
        </a:p>
      </dgm:t>
    </dgm:pt>
    <dgm:pt modelId="{3BD2D83C-FADB-4522-A506-977AB6E06260}" type="pres">
      <dgm:prSet presAssocID="{B9574B99-B11F-4ABE-8591-C8AE4E4AB6D5}" presName="linearFlow" presStyleCnt="0">
        <dgm:presLayoutVars>
          <dgm:dir/>
          <dgm:resizeHandles val="exact"/>
        </dgm:presLayoutVars>
      </dgm:prSet>
      <dgm:spPr/>
    </dgm:pt>
    <dgm:pt modelId="{DD6E069A-E1C2-4763-B473-94D2A245F911}" type="pres">
      <dgm:prSet presAssocID="{4CDC2290-1250-4531-9DDF-2199176E88F2}" presName="composite" presStyleCnt="0"/>
      <dgm:spPr/>
    </dgm:pt>
    <dgm:pt modelId="{0D05D794-C8B9-45FF-A39D-57E7AAD67771}" type="pres">
      <dgm:prSet presAssocID="{4CDC2290-1250-4531-9DDF-2199176E88F2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862FED9-EDC6-4932-A098-3EE9472E187D}" type="pres">
      <dgm:prSet presAssocID="{4CDC2290-1250-4531-9DDF-2199176E88F2}" presName="txShp" presStyleLbl="node1" presStyleIdx="0" presStyleCnt="1" custScaleX="112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69CC52-DA4A-4817-BF43-5D0FAA90F9AB}" type="presOf" srcId="{4CDC2290-1250-4531-9DDF-2199176E88F2}" destId="{C862FED9-EDC6-4932-A098-3EE9472E187D}" srcOrd="0" destOrd="0" presId="urn:microsoft.com/office/officeart/2005/8/layout/vList3"/>
    <dgm:cxn modelId="{44012EED-8F28-47CE-BD7A-5C0E27D0C5AC}" srcId="{B9574B99-B11F-4ABE-8591-C8AE4E4AB6D5}" destId="{4CDC2290-1250-4531-9DDF-2199176E88F2}" srcOrd="0" destOrd="0" parTransId="{288A9C5B-56CB-4D40-B8FD-D18482C81423}" sibTransId="{86C63262-A6EF-43C6-A85A-19D3B433ADC7}"/>
    <dgm:cxn modelId="{EACCF4D7-1718-43A7-A74C-7E759632A3E7}" type="presOf" srcId="{B9574B99-B11F-4ABE-8591-C8AE4E4AB6D5}" destId="{3BD2D83C-FADB-4522-A506-977AB6E06260}" srcOrd="0" destOrd="0" presId="urn:microsoft.com/office/officeart/2005/8/layout/vList3"/>
    <dgm:cxn modelId="{EE282603-5D8F-4D26-B977-EE5599CB19D4}" type="presParOf" srcId="{3BD2D83C-FADB-4522-A506-977AB6E06260}" destId="{DD6E069A-E1C2-4763-B473-94D2A245F911}" srcOrd="0" destOrd="0" presId="urn:microsoft.com/office/officeart/2005/8/layout/vList3"/>
    <dgm:cxn modelId="{92B697F4-F5CC-41DB-B2BA-9BDB6A00D74C}" type="presParOf" srcId="{DD6E069A-E1C2-4763-B473-94D2A245F911}" destId="{0D05D794-C8B9-45FF-A39D-57E7AAD67771}" srcOrd="0" destOrd="0" presId="urn:microsoft.com/office/officeart/2005/8/layout/vList3"/>
    <dgm:cxn modelId="{13318F27-F56D-4688-8977-96C52DB8E53C}" type="presParOf" srcId="{DD6E069A-E1C2-4763-B473-94D2A245F911}" destId="{C862FED9-EDC6-4932-A098-3EE9472E187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82D3B1-C461-4F5F-982C-DC29673497ED}" type="doc">
      <dgm:prSet loTypeId="urn:microsoft.com/office/officeart/2005/8/layout/vList3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E8BD957-54BC-4347-A432-7DEB309AF122}">
      <dgm:prSet/>
      <dgm:spPr/>
      <dgm:t>
        <a:bodyPr/>
        <a:lstStyle/>
        <a:p>
          <a:pPr rtl="0"/>
          <a:r>
            <a:rPr lang="en-US" dirty="0" smtClean="0"/>
            <a:t>Histogram is Stretched: Example</a:t>
          </a:r>
          <a:endParaRPr lang="en-US" dirty="0"/>
        </a:p>
      </dgm:t>
    </dgm:pt>
    <dgm:pt modelId="{D97E52A6-80C3-46B8-8124-F0C5C08E69AB}" type="parTrans" cxnId="{0A989822-90D7-4988-8B6E-18A3A22ECC6D}">
      <dgm:prSet/>
      <dgm:spPr/>
      <dgm:t>
        <a:bodyPr/>
        <a:lstStyle/>
        <a:p>
          <a:endParaRPr lang="en-US"/>
        </a:p>
      </dgm:t>
    </dgm:pt>
    <dgm:pt modelId="{FF1BA6CA-E875-4449-B463-D0D23A55AFFC}" type="sibTrans" cxnId="{0A989822-90D7-4988-8B6E-18A3A22ECC6D}">
      <dgm:prSet/>
      <dgm:spPr/>
      <dgm:t>
        <a:bodyPr/>
        <a:lstStyle/>
        <a:p>
          <a:endParaRPr lang="en-US"/>
        </a:p>
      </dgm:t>
    </dgm:pt>
    <dgm:pt modelId="{6FF7FEFD-3821-40F9-8815-81E13ABB57A7}" type="pres">
      <dgm:prSet presAssocID="{C182D3B1-C461-4F5F-982C-DC29673497ED}" presName="linearFlow" presStyleCnt="0">
        <dgm:presLayoutVars>
          <dgm:dir/>
          <dgm:resizeHandles val="exact"/>
        </dgm:presLayoutVars>
      </dgm:prSet>
      <dgm:spPr/>
    </dgm:pt>
    <dgm:pt modelId="{165197EF-399A-4A10-B497-3C5091D27A53}" type="pres">
      <dgm:prSet presAssocID="{1E8BD957-54BC-4347-A432-7DEB309AF122}" presName="composite" presStyleCnt="0"/>
      <dgm:spPr/>
    </dgm:pt>
    <dgm:pt modelId="{3C57551B-DF61-4583-AB37-42BF53A4D00C}" type="pres">
      <dgm:prSet presAssocID="{1E8BD957-54BC-4347-A432-7DEB309AF122}" presName="imgShp" presStyleLbl="fgImgPlace1" presStyleIdx="0" presStyleCnt="1" custScaleX="235743" custLinFactNeighborX="7647" custLinFactNeighborY="-27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5293CCE-3727-4128-BC43-3B3CD343CD3D}" type="pres">
      <dgm:prSet presAssocID="{1E8BD957-54BC-4347-A432-7DEB309AF122}" presName="txShp" presStyleLbl="node1" presStyleIdx="0" presStyleCnt="1" custLinFactNeighborX="46794" custLinFactNeighborY="6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8D640-1665-48D2-8142-C1AD50F79FFE}" type="presOf" srcId="{1E8BD957-54BC-4347-A432-7DEB309AF122}" destId="{45293CCE-3727-4128-BC43-3B3CD343CD3D}" srcOrd="0" destOrd="0" presId="urn:microsoft.com/office/officeart/2005/8/layout/vList3"/>
    <dgm:cxn modelId="{0A989822-90D7-4988-8B6E-18A3A22ECC6D}" srcId="{C182D3B1-C461-4F5F-982C-DC29673497ED}" destId="{1E8BD957-54BC-4347-A432-7DEB309AF122}" srcOrd="0" destOrd="0" parTransId="{D97E52A6-80C3-46B8-8124-F0C5C08E69AB}" sibTransId="{FF1BA6CA-E875-4449-B463-D0D23A55AFFC}"/>
    <dgm:cxn modelId="{BCA4F809-318A-442B-8FFC-71A671D369C8}" type="presOf" srcId="{C182D3B1-C461-4F5F-982C-DC29673497ED}" destId="{6FF7FEFD-3821-40F9-8815-81E13ABB57A7}" srcOrd="0" destOrd="0" presId="urn:microsoft.com/office/officeart/2005/8/layout/vList3"/>
    <dgm:cxn modelId="{34629345-3FFD-469B-BA86-B1DBE2BCFF79}" type="presParOf" srcId="{6FF7FEFD-3821-40F9-8815-81E13ABB57A7}" destId="{165197EF-399A-4A10-B497-3C5091D27A53}" srcOrd="0" destOrd="0" presId="urn:microsoft.com/office/officeart/2005/8/layout/vList3"/>
    <dgm:cxn modelId="{3ECA9866-4BD7-4259-B74F-2746DB1694EF}" type="presParOf" srcId="{165197EF-399A-4A10-B497-3C5091D27A53}" destId="{3C57551B-DF61-4583-AB37-42BF53A4D00C}" srcOrd="0" destOrd="0" presId="urn:microsoft.com/office/officeart/2005/8/layout/vList3"/>
    <dgm:cxn modelId="{ADB6926A-3661-4AD9-9C82-2558CD98BB92}" type="presParOf" srcId="{165197EF-399A-4A10-B497-3C5091D27A53}" destId="{45293CCE-3727-4128-BC43-3B3CD343CD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8840E1-8612-4648-9171-64AE0EE38969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90020B9-E278-4B1F-BBB0-1242C99657B9}">
      <dgm:prSet/>
      <dgm:spPr/>
      <dgm:t>
        <a:bodyPr/>
        <a:lstStyle/>
        <a:p>
          <a:pPr rtl="0"/>
          <a:r>
            <a:rPr lang="en-US" dirty="0" smtClean="0"/>
            <a:t>Logarithmic Transformations </a:t>
          </a:r>
          <a:endParaRPr lang="en-US" dirty="0"/>
        </a:p>
      </dgm:t>
    </dgm:pt>
    <dgm:pt modelId="{D597910C-9993-426F-91DB-F4469F262F22}" type="parTrans" cxnId="{831C311A-888F-4249-949C-C5D8F44EA17C}">
      <dgm:prSet/>
      <dgm:spPr/>
      <dgm:t>
        <a:bodyPr/>
        <a:lstStyle/>
        <a:p>
          <a:endParaRPr lang="en-US"/>
        </a:p>
      </dgm:t>
    </dgm:pt>
    <dgm:pt modelId="{BC71C829-E3EF-4CB2-BFD0-2023281A2308}" type="sibTrans" cxnId="{831C311A-888F-4249-949C-C5D8F44EA17C}">
      <dgm:prSet/>
      <dgm:spPr/>
      <dgm:t>
        <a:bodyPr/>
        <a:lstStyle/>
        <a:p>
          <a:endParaRPr lang="en-US"/>
        </a:p>
      </dgm:t>
    </dgm:pt>
    <dgm:pt modelId="{71500701-A5BF-4469-AFB6-154004C35EB9}" type="pres">
      <dgm:prSet presAssocID="{058840E1-8612-4648-9171-64AE0EE38969}" presName="linearFlow" presStyleCnt="0">
        <dgm:presLayoutVars>
          <dgm:dir/>
          <dgm:resizeHandles val="exact"/>
        </dgm:presLayoutVars>
      </dgm:prSet>
      <dgm:spPr/>
    </dgm:pt>
    <dgm:pt modelId="{9ADF45B5-39E4-48E6-9594-A6D8B5578393}" type="pres">
      <dgm:prSet presAssocID="{E90020B9-E278-4B1F-BBB0-1242C99657B9}" presName="composite" presStyleCnt="0"/>
      <dgm:spPr/>
    </dgm:pt>
    <dgm:pt modelId="{8D05661C-A891-4AF4-832F-026084C02A49}" type="pres">
      <dgm:prSet presAssocID="{E90020B9-E278-4B1F-BBB0-1242C99657B9}" presName="imgShp" presStyleLbl="fgImgPlace1" presStyleIdx="0" presStyleCnt="1" custLinFactNeighborX="-931" custLinFactNeighborY="-175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178592B-2812-43FF-8C48-CA0B32AD6292}" type="pres">
      <dgm:prSet presAssocID="{E90020B9-E278-4B1F-BBB0-1242C99657B9}" presName="txShp" presStyleLbl="node1" presStyleIdx="0" presStyleCnt="1" custLinFactNeighborX="195" custLinFactNeighborY="-18533">
        <dgm:presLayoutVars>
          <dgm:bulletEnabled val="1"/>
        </dgm:presLayoutVars>
      </dgm:prSet>
      <dgm:spPr/>
    </dgm:pt>
  </dgm:ptLst>
  <dgm:cxnLst>
    <dgm:cxn modelId="{AE51BBDA-390E-4275-BEC3-E21E5F3A3919}" type="presOf" srcId="{E90020B9-E278-4B1F-BBB0-1242C99657B9}" destId="{6178592B-2812-43FF-8C48-CA0B32AD6292}" srcOrd="0" destOrd="0" presId="urn:microsoft.com/office/officeart/2005/8/layout/vList3"/>
    <dgm:cxn modelId="{831C311A-888F-4249-949C-C5D8F44EA17C}" srcId="{058840E1-8612-4648-9171-64AE0EE38969}" destId="{E90020B9-E278-4B1F-BBB0-1242C99657B9}" srcOrd="0" destOrd="0" parTransId="{D597910C-9993-426F-91DB-F4469F262F22}" sibTransId="{BC71C829-E3EF-4CB2-BFD0-2023281A2308}"/>
    <dgm:cxn modelId="{6A00BAB6-982D-4818-BFE7-426BF4CCC1E5}" type="presOf" srcId="{058840E1-8612-4648-9171-64AE0EE38969}" destId="{71500701-A5BF-4469-AFB6-154004C35EB9}" srcOrd="0" destOrd="0" presId="urn:microsoft.com/office/officeart/2005/8/layout/vList3"/>
    <dgm:cxn modelId="{BE9BC3F0-1126-4544-9858-F83F7D2259FF}" type="presParOf" srcId="{71500701-A5BF-4469-AFB6-154004C35EB9}" destId="{9ADF45B5-39E4-48E6-9594-A6D8B5578393}" srcOrd="0" destOrd="0" presId="urn:microsoft.com/office/officeart/2005/8/layout/vList3"/>
    <dgm:cxn modelId="{25C872BC-14FD-4AE7-B990-11C7FA9D318B}" type="presParOf" srcId="{9ADF45B5-39E4-48E6-9594-A6D8B5578393}" destId="{8D05661C-A891-4AF4-832F-026084C02A49}" srcOrd="0" destOrd="0" presId="urn:microsoft.com/office/officeart/2005/8/layout/vList3"/>
    <dgm:cxn modelId="{F50591BF-DCA1-43E7-A3F7-2B5CAB70FE57}" type="presParOf" srcId="{9ADF45B5-39E4-48E6-9594-A6D8B5578393}" destId="{6178592B-2812-43FF-8C48-CA0B32AD62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7A91F-A9F3-4F02-A9C9-51C47DBE3853}">
      <dsp:nvSpPr>
        <dsp:cNvPr id="0" name=""/>
        <dsp:cNvSpPr/>
      </dsp:nvSpPr>
      <dsp:spPr>
        <a:xfrm>
          <a:off x="0" y="0"/>
          <a:ext cx="8212761" cy="815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Digital Image Enhancement </a:t>
          </a:r>
          <a:endParaRPr lang="en-US" sz="3400" kern="1200" dirty="0"/>
        </a:p>
      </dsp:txBody>
      <dsp:txXfrm>
        <a:off x="39809" y="39809"/>
        <a:ext cx="8133143" cy="735872"/>
      </dsp:txXfrm>
    </dsp:sp>
    <dsp:sp modelId="{837D2535-BF51-43F4-BD9C-6A00554D7965}">
      <dsp:nvSpPr>
        <dsp:cNvPr id="0" name=""/>
        <dsp:cNvSpPr/>
      </dsp:nvSpPr>
      <dsp:spPr>
        <a:xfrm>
          <a:off x="0" y="938835"/>
          <a:ext cx="8212761" cy="81549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Day-2 : March 14, 2015</a:t>
          </a:r>
          <a:endParaRPr lang="en-US" sz="3400" kern="1200" dirty="0"/>
        </a:p>
      </dsp:txBody>
      <dsp:txXfrm>
        <a:off x="39809" y="978644"/>
        <a:ext cx="8133143" cy="7358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CF17B-4379-482C-A5F6-C2B1CD68F820}">
      <dsp:nvSpPr>
        <dsp:cNvPr id="0" name=""/>
        <dsp:cNvSpPr/>
      </dsp:nvSpPr>
      <dsp:spPr>
        <a:xfrm rot="10800000">
          <a:off x="2021511" y="212993"/>
          <a:ext cx="6992874" cy="61460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873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Properties and Utility of Log transform </a:t>
          </a:r>
          <a:endParaRPr lang="en-US" sz="2800" kern="1200" dirty="0"/>
        </a:p>
      </dsp:txBody>
      <dsp:txXfrm rot="10800000">
        <a:off x="2175162" y="212993"/>
        <a:ext cx="6839223" cy="614606"/>
      </dsp:txXfrm>
    </dsp:sp>
    <dsp:sp modelId="{91DA74F6-F355-46A5-AB99-0771D8B211F4}">
      <dsp:nvSpPr>
        <dsp:cNvPr id="0" name=""/>
        <dsp:cNvSpPr/>
      </dsp:nvSpPr>
      <dsp:spPr>
        <a:xfrm>
          <a:off x="1501214" y="0"/>
          <a:ext cx="1040594" cy="10405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3E846-8C9C-4DFD-92A0-BA7A836A8833}">
      <dsp:nvSpPr>
        <dsp:cNvPr id="0" name=""/>
        <dsp:cNvSpPr/>
      </dsp:nvSpPr>
      <dsp:spPr>
        <a:xfrm rot="10800000">
          <a:off x="1895085" y="0"/>
          <a:ext cx="5697058" cy="84616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3133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smtClean="0"/>
            <a:t>Image Enhancement </a:t>
          </a:r>
          <a:endParaRPr lang="en-US" sz="3900" kern="1200"/>
        </a:p>
      </dsp:txBody>
      <dsp:txXfrm rot="10800000">
        <a:off x="2106625" y="0"/>
        <a:ext cx="5485518" cy="846160"/>
      </dsp:txXfrm>
    </dsp:sp>
    <dsp:sp modelId="{61AF330C-8B60-4EA3-A3EA-B0C1A1E406D9}">
      <dsp:nvSpPr>
        <dsp:cNvPr id="0" name=""/>
        <dsp:cNvSpPr/>
      </dsp:nvSpPr>
      <dsp:spPr>
        <a:xfrm>
          <a:off x="0" y="0"/>
          <a:ext cx="1840448" cy="8461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BF202-F973-4CF4-AE99-9315FC4FB6C2}">
      <dsp:nvSpPr>
        <dsp:cNvPr id="0" name=""/>
        <dsp:cNvSpPr/>
      </dsp:nvSpPr>
      <dsp:spPr>
        <a:xfrm>
          <a:off x="0" y="0"/>
          <a:ext cx="10515600" cy="9833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/>
            <a:t>Brightness vs. Contrast</a:t>
          </a:r>
          <a:r>
            <a:rPr lang="en-US" sz="4100" kern="1200" dirty="0" smtClean="0"/>
            <a:t> </a:t>
          </a:r>
          <a:endParaRPr lang="en-US" sz="4100" kern="1200" dirty="0"/>
        </a:p>
      </dsp:txBody>
      <dsp:txXfrm>
        <a:off x="48005" y="48005"/>
        <a:ext cx="10419590" cy="88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4F790-B309-490F-AB04-1B1BD49C9FB9}">
      <dsp:nvSpPr>
        <dsp:cNvPr id="0" name=""/>
        <dsp:cNvSpPr/>
      </dsp:nvSpPr>
      <dsp:spPr>
        <a:xfrm>
          <a:off x="0" y="0"/>
          <a:ext cx="644809" cy="6448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E5233-5188-442C-858F-20FA67D70E36}">
      <dsp:nvSpPr>
        <dsp:cNvPr id="0" name=""/>
        <dsp:cNvSpPr/>
      </dsp:nvSpPr>
      <dsp:spPr>
        <a:xfrm>
          <a:off x="322404" y="0"/>
          <a:ext cx="10193195" cy="6448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002060"/>
              </a:solidFill>
            </a:rPr>
            <a:t>Increasing </a:t>
          </a:r>
          <a:r>
            <a:rPr lang="en-US" sz="2900" kern="1200" dirty="0" smtClean="0">
              <a:solidFill>
                <a:srgbClr val="002060"/>
              </a:solidFill>
            </a:rPr>
            <a:t>Brightness (</a:t>
          </a:r>
          <a:r>
            <a:rPr lang="en-US" sz="2900" b="1" kern="1200" dirty="0" smtClean="0">
              <a:solidFill>
                <a:srgbClr val="C00000"/>
              </a:solidFill>
            </a:rPr>
            <a:t>Slide-to-Right</a:t>
          </a:r>
          <a:r>
            <a:rPr lang="en-US" sz="2900" kern="1200" dirty="0" smtClean="0">
              <a:solidFill>
                <a:srgbClr val="002060"/>
              </a:solidFill>
            </a:rPr>
            <a:t>)</a:t>
          </a:r>
          <a:endParaRPr lang="en-US" sz="2900" kern="1200" dirty="0">
            <a:solidFill>
              <a:srgbClr val="002060"/>
            </a:solidFill>
          </a:endParaRPr>
        </a:p>
      </dsp:txBody>
      <dsp:txXfrm>
        <a:off x="322404" y="0"/>
        <a:ext cx="10193195" cy="644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4F790-B309-490F-AB04-1B1BD49C9FB9}">
      <dsp:nvSpPr>
        <dsp:cNvPr id="0" name=""/>
        <dsp:cNvSpPr/>
      </dsp:nvSpPr>
      <dsp:spPr>
        <a:xfrm>
          <a:off x="0" y="0"/>
          <a:ext cx="644809" cy="6448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E5233-5188-442C-858F-20FA67D70E36}">
      <dsp:nvSpPr>
        <dsp:cNvPr id="0" name=""/>
        <dsp:cNvSpPr/>
      </dsp:nvSpPr>
      <dsp:spPr>
        <a:xfrm>
          <a:off x="322404" y="0"/>
          <a:ext cx="10193195" cy="6448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002060"/>
              </a:solidFill>
            </a:rPr>
            <a:t>Reducing</a:t>
          </a:r>
          <a:r>
            <a:rPr lang="en-US" sz="2900" kern="1200" dirty="0" smtClean="0">
              <a:solidFill>
                <a:srgbClr val="002060"/>
              </a:solidFill>
            </a:rPr>
            <a:t>  Brightness (</a:t>
          </a:r>
          <a:r>
            <a:rPr lang="en-US" sz="2900" b="1" kern="1200" dirty="0" smtClean="0">
              <a:solidFill>
                <a:srgbClr val="C00000"/>
              </a:solidFill>
            </a:rPr>
            <a:t>Slide-to-Left</a:t>
          </a:r>
          <a:r>
            <a:rPr lang="en-US" sz="2900" kern="1200" dirty="0" smtClean="0">
              <a:solidFill>
                <a:srgbClr val="002060"/>
              </a:solidFill>
            </a:rPr>
            <a:t>)</a:t>
          </a:r>
          <a:endParaRPr lang="en-US" sz="2900" kern="1200" dirty="0">
            <a:solidFill>
              <a:srgbClr val="002060"/>
            </a:solidFill>
          </a:endParaRPr>
        </a:p>
      </dsp:txBody>
      <dsp:txXfrm>
        <a:off x="322404" y="0"/>
        <a:ext cx="10193195" cy="6448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4F790-B309-490F-AB04-1B1BD49C9FB9}">
      <dsp:nvSpPr>
        <dsp:cNvPr id="0" name=""/>
        <dsp:cNvSpPr/>
      </dsp:nvSpPr>
      <dsp:spPr>
        <a:xfrm>
          <a:off x="0" y="0"/>
          <a:ext cx="644809" cy="6448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E5233-5188-442C-858F-20FA67D70E36}">
      <dsp:nvSpPr>
        <dsp:cNvPr id="0" name=""/>
        <dsp:cNvSpPr/>
      </dsp:nvSpPr>
      <dsp:spPr>
        <a:xfrm>
          <a:off x="322404" y="0"/>
          <a:ext cx="10193195" cy="6448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002060"/>
              </a:solidFill>
            </a:rPr>
            <a:t>Intensify Contrast:</a:t>
          </a:r>
          <a:r>
            <a:rPr lang="en-US" sz="2900" kern="1200" dirty="0" smtClean="0">
              <a:solidFill>
                <a:srgbClr val="002060"/>
              </a:solidFill>
            </a:rPr>
            <a:t>  </a:t>
          </a:r>
          <a:r>
            <a:rPr lang="en-US" sz="2900" i="1" kern="1200" dirty="0" smtClean="0">
              <a:solidFill>
                <a:srgbClr val="C00000"/>
              </a:solidFill>
            </a:rPr>
            <a:t>Histogram Stretching </a:t>
          </a:r>
          <a:endParaRPr lang="en-US" sz="2900" i="1" kern="1200" dirty="0">
            <a:solidFill>
              <a:srgbClr val="C00000"/>
            </a:solidFill>
          </a:endParaRPr>
        </a:p>
      </dsp:txBody>
      <dsp:txXfrm>
        <a:off x="322404" y="0"/>
        <a:ext cx="10193195" cy="644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2FED9-EDC6-4932-A098-3EE9472E187D}">
      <dsp:nvSpPr>
        <dsp:cNvPr id="0" name=""/>
        <dsp:cNvSpPr/>
      </dsp:nvSpPr>
      <dsp:spPr>
        <a:xfrm rot="10800000">
          <a:off x="1440528" y="0"/>
          <a:ext cx="7862507" cy="1325563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536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Intensify Contrast:</a:t>
          </a:r>
          <a:r>
            <a:rPr lang="en-US" sz="2600" kern="1200" dirty="0" smtClean="0"/>
            <a:t>  </a:t>
          </a:r>
          <a:r>
            <a:rPr lang="en-US" sz="2600" i="1" kern="1200" dirty="0" smtClean="0"/>
            <a:t>Histogram Stretching Examples </a:t>
          </a:r>
          <a:br>
            <a:rPr lang="en-US" sz="2600" i="1" kern="1200" dirty="0" smtClean="0"/>
          </a:br>
          <a:endParaRPr lang="en-US" sz="2600" kern="1200" dirty="0"/>
        </a:p>
      </dsp:txBody>
      <dsp:txXfrm rot="10800000">
        <a:off x="1771919" y="0"/>
        <a:ext cx="7531116" cy="1325563"/>
      </dsp:txXfrm>
    </dsp:sp>
    <dsp:sp modelId="{0D05D794-C8B9-45FF-A39D-57E7AAD67771}">
      <dsp:nvSpPr>
        <dsp:cNvPr id="0" name=""/>
        <dsp:cNvSpPr/>
      </dsp:nvSpPr>
      <dsp:spPr>
        <a:xfrm>
          <a:off x="1212563" y="0"/>
          <a:ext cx="1325563" cy="13255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93CCE-3727-4128-BC43-3B3CD343CD3D}">
      <dsp:nvSpPr>
        <dsp:cNvPr id="0" name=""/>
        <dsp:cNvSpPr/>
      </dsp:nvSpPr>
      <dsp:spPr>
        <a:xfrm rot="10800000">
          <a:off x="2534609" y="0"/>
          <a:ext cx="5031390" cy="87325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5080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Histogram is Stretched: Example</a:t>
          </a:r>
          <a:endParaRPr lang="en-US" sz="2500" kern="1200" dirty="0"/>
        </a:p>
      </dsp:txBody>
      <dsp:txXfrm rot="10800000">
        <a:off x="2752922" y="0"/>
        <a:ext cx="4813077" cy="873253"/>
      </dsp:txXfrm>
    </dsp:sp>
    <dsp:sp modelId="{3C57551B-DF61-4583-AB37-42BF53A4D00C}">
      <dsp:nvSpPr>
        <dsp:cNvPr id="0" name=""/>
        <dsp:cNvSpPr/>
      </dsp:nvSpPr>
      <dsp:spPr>
        <a:xfrm>
          <a:off x="819424" y="0"/>
          <a:ext cx="2058632" cy="8732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8592B-2812-43FF-8C48-CA0B32AD6292}">
      <dsp:nvSpPr>
        <dsp:cNvPr id="0" name=""/>
        <dsp:cNvSpPr/>
      </dsp:nvSpPr>
      <dsp:spPr>
        <a:xfrm rot="10800000">
          <a:off x="1983968" y="0"/>
          <a:ext cx="6992874" cy="83587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599" tIns="144780" rIns="270256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Logarithmic Transformations </a:t>
          </a:r>
          <a:endParaRPr lang="en-US" sz="3800" kern="1200" dirty="0"/>
        </a:p>
      </dsp:txBody>
      <dsp:txXfrm rot="10800000">
        <a:off x="2192937" y="0"/>
        <a:ext cx="6783905" cy="835878"/>
      </dsp:txXfrm>
    </dsp:sp>
    <dsp:sp modelId="{8D05661C-A891-4AF4-832F-026084C02A49}">
      <dsp:nvSpPr>
        <dsp:cNvPr id="0" name=""/>
        <dsp:cNvSpPr/>
      </dsp:nvSpPr>
      <dsp:spPr>
        <a:xfrm>
          <a:off x="1544611" y="0"/>
          <a:ext cx="835878" cy="8358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©Soham Sengupta, 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A400D-F915-4D72-808E-476896FFF04B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2F0E-C397-4353-AA68-1DEC709C2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0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©Soham Sengupta, 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BFF3D-F7B9-41B7-9A66-284B9D458312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37200-82C9-4965-B236-AC8BCBD87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9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7200-82C9-4965-B236-AC8BCBD87B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37200-82C9-4965-B236-AC8BCBD87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2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6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32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67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12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96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94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63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88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29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87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2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2000">
              <a:schemeClr val="accent2">
                <a:lumMod val="40000"/>
                <a:lumOff val="60000"/>
                <a:alpha val="64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FDE26-AF6E-4AC5-A379-54DDF532D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slide" Target="slide9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5.googleusercontent.com/-r-gBhPqbZCQ/UycUwslb0pI/AAAAAAAAAG0/eQVjUq6G73w/w346-h418/soham_logo%2B-%2B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362189"/>
            <a:ext cx="3788630" cy="399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15123168"/>
              </p:ext>
            </p:extLst>
          </p:nvPr>
        </p:nvGraphicFramePr>
        <p:xfrm>
          <a:off x="1437463" y="578977"/>
          <a:ext cx="8212761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March 14, 2015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soham.jisit@gmail.com      ©</a:t>
            </a:r>
            <a:r>
              <a:rPr lang="en-US" sz="1400" b="1" dirty="0" err="1" smtClean="0">
                <a:solidFill>
                  <a:srgbClr val="FFC000"/>
                </a:solidFill>
              </a:rPr>
              <a:t>Soham</a:t>
            </a:r>
            <a:r>
              <a:rPr lang="en-US" sz="1400" b="1" dirty="0" smtClean="0">
                <a:solidFill>
                  <a:srgbClr val="FFC000"/>
                </a:solidFill>
              </a:rPr>
              <a:t> </a:t>
            </a:r>
            <a:r>
              <a:rPr lang="en-US" sz="1400" b="1" dirty="0" err="1" smtClean="0">
                <a:solidFill>
                  <a:srgbClr val="FFC000"/>
                </a:solidFill>
              </a:rPr>
              <a:t>Sengupta</a:t>
            </a:r>
            <a:r>
              <a:rPr lang="en-US" sz="1400" b="1" dirty="0" smtClean="0">
                <a:solidFill>
                  <a:srgbClr val="FFC000"/>
                </a:solidFill>
              </a:rPr>
              <a:t>, 2015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02625932"/>
              </p:ext>
            </p:extLst>
          </p:nvPr>
        </p:nvGraphicFramePr>
        <p:xfrm>
          <a:off x="838200" y="365126"/>
          <a:ext cx="10515600" cy="83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28" y="1408911"/>
            <a:ext cx="6763603" cy="135112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 Types of </a:t>
            </a:r>
            <a:r>
              <a:rPr lang="en-US" dirty="0"/>
              <a:t>Logarithmic </a:t>
            </a:r>
            <a:r>
              <a:rPr lang="en-US" dirty="0" smtClean="0"/>
              <a:t>Transformations: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 </a:t>
            </a:r>
            <a:r>
              <a:rPr lang="en-US" dirty="0" smtClean="0"/>
              <a:t>Log Transform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Gamma Transform (Inverse Log Transform)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60528" y="2899079"/>
                <a:ext cx="7069539" cy="29539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  </a:t>
                </a:r>
                <a:r>
                  <a:rPr lang="en-US" sz="4000" b="1" dirty="0" smtClean="0">
                    <a:solidFill>
                      <a:srgbClr val="FFFF00"/>
                    </a:solidFill>
                  </a:rPr>
                  <a:t>s</a:t>
                </a:r>
                <a:r>
                  <a:rPr lang="en-US" sz="4000" b="0" dirty="0" smtClean="0"/>
                  <a:t>=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{"/>
                        <m:endChr m:val="}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sz="4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/>
                  <a:t>|</a:t>
                </a:r>
                <a:r>
                  <a:rPr lang="en-US" sz="4000" dirty="0"/>
                  <a:t>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000" dirty="0"/>
                  <a:t> &gt; 0 </a:t>
                </a:r>
                <a:r>
                  <a:rPr lang="en-US" sz="4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∧</a:t>
                </a:r>
                <a:r>
                  <a:rPr lang="en-US" sz="4000" dirty="0" smtClean="0"/>
                  <a:t> </a:t>
                </a:r>
                <a:r>
                  <a:rPr lang="en-US" sz="4000" b="1" dirty="0" smtClean="0">
                    <a:solidFill>
                      <a:srgbClr val="FFFF00"/>
                    </a:solidFill>
                  </a:rPr>
                  <a:t>s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&lt;255</a:t>
                </a:r>
                <a:endParaRPr lang="en-US" sz="4000" dirty="0">
                  <a:solidFill>
                    <a:schemeClr val="bg1"/>
                  </a:solidFill>
                </a:endParaRPr>
              </a:p>
              <a:p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FFFF00"/>
                    </a:solidFill>
                  </a:rPr>
                  <a:t>s</a:t>
                </a:r>
                <a:r>
                  <a:rPr lang="en-US" sz="3200" dirty="0" smtClean="0"/>
                  <a:t>=</a:t>
                </a:r>
                <a:r>
                  <a:rPr lang="en-US" sz="3200" i="1" dirty="0" smtClean="0">
                    <a:solidFill>
                      <a:srgbClr val="FFFF00"/>
                    </a:solidFill>
                  </a:rPr>
                  <a:t>g</a:t>
                </a:r>
                <a:r>
                  <a:rPr lang="en-US" sz="3200" dirty="0" smtClean="0"/>
                  <a:t>(</a:t>
                </a:r>
                <a:r>
                  <a:rPr lang="en-US" sz="32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x, y</a:t>
                </a:r>
                <a:r>
                  <a:rPr lang="en-US" sz="3200" dirty="0" smtClean="0"/>
                  <a:t>) </a:t>
                </a:r>
                <a:r>
                  <a:rPr lang="en-US" sz="3200" dirty="0" smtClean="0">
                    <a:sym typeface="Wingdings" panose="05000000000000000000" pitchFamily="2" charset="2"/>
                  </a:rPr>
                  <a:t> Output Image Pixel Intensity</a:t>
                </a:r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B0F0"/>
                    </a:solidFill>
                  </a:rPr>
                  <a:t>r</a:t>
                </a:r>
                <a:r>
                  <a:rPr lang="en-US" sz="3200" dirty="0" smtClean="0"/>
                  <a:t>= </a:t>
                </a:r>
                <a:r>
                  <a:rPr lang="en-US" sz="3200" i="1" dirty="0" smtClean="0">
                    <a:solidFill>
                      <a:srgbClr val="00B0F0"/>
                    </a:solidFill>
                  </a:rPr>
                  <a:t>f</a:t>
                </a:r>
                <a:r>
                  <a:rPr lang="en-US" sz="3200" dirty="0" smtClean="0"/>
                  <a:t>(</a:t>
                </a:r>
                <a:r>
                  <a:rPr lang="en-US" sz="32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x</a:t>
                </a:r>
                <a:r>
                  <a:rPr lang="en-US" sz="32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, y</a:t>
                </a:r>
                <a:r>
                  <a:rPr lang="en-US" sz="3200" dirty="0" smtClean="0"/>
                  <a:t>)  </a:t>
                </a:r>
                <a:r>
                  <a:rPr lang="en-US" sz="3200" dirty="0" smtClean="0">
                    <a:sym typeface="Wingdings" panose="05000000000000000000" pitchFamily="2" charset="2"/>
                  </a:rPr>
                  <a:t> Input Image Pixel Intensity</a:t>
                </a:r>
              </a:p>
              <a:p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∵ 0≤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</a:t>
                </a:r>
                <a:r>
                  <a:rPr lang="en-US" sz="32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≤255  [For </a:t>
                </a:r>
                <a:r>
                  <a:rPr lang="en-US" sz="3200" dirty="0" smtClean="0">
                    <a:solidFill>
                      <a:srgbClr val="FFC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8-bit</a:t>
                </a:r>
                <a:r>
                  <a:rPr lang="en-US" sz="32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Images]</a:t>
                </a:r>
              </a:p>
              <a:p>
                <a:r>
                  <a:rPr lang="en-US" sz="32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∴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255</m:t>
                        </m:r>
                      </m:num>
                      <m:den>
                        <m:func>
                          <m:func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solidFill>
                                  <a:srgbClr val="8EC84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1+</m:t>
                                </m:r>
                                <m:r>
                                  <a:rPr lang="en-US" sz="32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𝒓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28" y="2899079"/>
                <a:ext cx="7069539" cy="2953950"/>
              </a:xfrm>
              <a:prstGeom prst="rect">
                <a:avLst/>
              </a:prstGeom>
              <a:blipFill rotWithShape="0">
                <a:blip r:embed="rId7"/>
                <a:stretch>
                  <a:fillRect l="-2065" t="-4527" r="-516" b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667" y="5289451"/>
            <a:ext cx="914400" cy="1127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ular Callout 13"/>
              <p:cNvSpPr/>
              <p:nvPr/>
            </p:nvSpPr>
            <p:spPr>
              <a:xfrm>
                <a:off x="7574507" y="1394949"/>
                <a:ext cx="4476465" cy="4146042"/>
              </a:xfrm>
              <a:prstGeom prst="wedgeRectCallout">
                <a:avLst>
                  <a:gd name="adj1" fmla="val -51347"/>
                  <a:gd name="adj2" fmla="val 63312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3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Instead </a:t>
                </a:r>
                <a:r>
                  <a:rPr lang="en-US" sz="32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of </a:t>
                </a:r>
                <a:r>
                  <a:rPr lang="en-US" sz="3200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r</a:t>
                </a:r>
                <a:r>
                  <a:rPr lang="en-US" sz="32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we take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dirty="0" smtClean="0"/>
                  <a:t> </a:t>
                </a:r>
                <a:endParaRPr lang="en-US" dirty="0" smtClean="0"/>
              </a:p>
              <a:p>
                <a:r>
                  <a:rPr lang="en-US" sz="2000" b="1" u="sng" dirty="0" smtClean="0">
                    <a:solidFill>
                      <a:srgbClr val="FF0000"/>
                    </a:solidFill>
                    <a:latin typeface="Kristen ITC" panose="03050502040202030202" pitchFamily="66" charset="0"/>
                  </a:rPr>
                  <a:t>Otherwise</a:t>
                </a:r>
                <a:r>
                  <a:rPr lang="en-US" sz="2000" dirty="0" smtClean="0">
                    <a:solidFill>
                      <a:srgbClr val="FFC000"/>
                    </a:solidFill>
                    <a:latin typeface="Kristen ITC" panose="03050502040202030202" pitchFamily="66" charset="0"/>
                  </a:rPr>
                  <a:t>, if intensity of the pixel (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Kristen ITC" panose="03050502040202030202" pitchFamily="66" charset="0"/>
                  </a:rPr>
                  <a:t>r</a:t>
                </a:r>
                <a:r>
                  <a:rPr lang="en-US" sz="2000" dirty="0" smtClean="0">
                    <a:solidFill>
                      <a:srgbClr val="FFC000"/>
                    </a:solidFill>
                    <a:latin typeface="Kristen ITC" panose="03050502040202030202" pitchFamily="66" charset="0"/>
                  </a:rPr>
                  <a:t>) be zero, we end up with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Kristen ITC" panose="03050502040202030202" pitchFamily="66" charset="0"/>
                  </a:rPr>
                  <a:t>-</a:t>
                </a:r>
                <a:r>
                  <a:rPr lang="en-US" sz="2000" dirty="0" smtClean="0">
                    <a:solidFill>
                      <a:schemeClr val="bg1"/>
                    </a:solidFill>
                    <a:latin typeface="Kristen ITC" panose="03050502040202030202" pitchFamily="66" charset="0"/>
                    <a:cs typeface="Lucida Sans Unicode" panose="020B0602030504020204" pitchFamily="34" charset="0"/>
                  </a:rPr>
                  <a:t>∞</a:t>
                </a:r>
              </a:p>
              <a:p>
                <a:pPr marL="285750" lvl="0" indent="-285750">
                  <a:buFont typeface="Wingdings" panose="05000000000000000000" pitchFamily="2" charset="2"/>
                  <a:buChar char="ü"/>
                </a:pPr>
                <a:r>
                  <a:rPr lang="en-US" sz="3600" dirty="0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Instead of </a:t>
                </a:r>
                <a:r>
                  <a:rPr lang="en-US" sz="2800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r</a:t>
                </a:r>
                <a:r>
                  <a:rPr lang="en-US" sz="2800" dirty="0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, we take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400" dirty="0">
                    <a:solidFill>
                      <a:prstClr val="white"/>
                    </a:solidFill>
                  </a:rPr>
                  <a:t> </a:t>
                </a:r>
                <a:endParaRPr lang="en-US" sz="1600" dirty="0" smtClean="0">
                  <a:solidFill>
                    <a:prstClr val="white"/>
                  </a:solidFill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prstClr val="white"/>
                    </a:solidFill>
                  </a:rPr>
                  <a:t> </a:t>
                </a:r>
                <a:r>
                  <a:rPr lang="en-US" sz="2400" dirty="0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Any base of Logarithm may be </a:t>
                </a:r>
                <a:r>
                  <a:rPr lang="en-US" sz="2400" dirty="0" smtClean="0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used as </a:t>
                </a:r>
                <a:r>
                  <a:rPr lang="en-US" sz="2400" dirty="0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it only needs to change value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solidFill>
                    <a:prstClr val="white"/>
                  </a:solidFill>
                </a:endParaRPr>
              </a:p>
              <a:p>
                <a:endParaRPr lang="en-US" sz="2000" dirty="0" smtClean="0">
                  <a:solidFill>
                    <a:schemeClr val="bg1"/>
                  </a:solidFill>
                  <a:latin typeface="Kristen ITC" panose="03050502040202030202" pitchFamily="66" charset="0"/>
                  <a:cs typeface="Lucida Sans Unicode" panose="020B0602030504020204" pitchFamily="34" charset="0"/>
                </a:endParaRPr>
              </a:p>
              <a:p>
                <a:endParaRPr lang="en-US" sz="2000" dirty="0" smtClean="0">
                  <a:solidFill>
                    <a:schemeClr val="bg1"/>
                  </a:solidFill>
                  <a:latin typeface="Kristen ITC" panose="03050502040202030202" pitchFamily="66" charset="0"/>
                </a:endParaRPr>
              </a:p>
            </p:txBody>
          </p:sp>
        </mc:Choice>
        <mc:Fallback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507" y="1394949"/>
                <a:ext cx="4476465" cy="4146042"/>
              </a:xfrm>
              <a:prstGeom prst="wedgeRectCallout">
                <a:avLst>
                  <a:gd name="adj1" fmla="val -51347"/>
                  <a:gd name="adj2" fmla="val 63312"/>
                </a:avLst>
              </a:prstGeom>
              <a:blipFill rotWithShape="0">
                <a:blip r:embed="rId9"/>
                <a:stretch>
                  <a:fillRect l="-1465" t="-903" r="-3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470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1242028"/>
              </p:ext>
            </p:extLst>
          </p:nvPr>
        </p:nvGraphicFramePr>
        <p:xfrm>
          <a:off x="838200" y="160410"/>
          <a:ext cx="10515600" cy="104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6537"/>
                <a:ext cx="10515600" cy="4880426"/>
              </a:xfr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 </a:t>
                </a:r>
                <a:r>
                  <a:rPr lang="en-US" b="1" dirty="0">
                    <a:solidFill>
                      <a:srgbClr val="FFFF00"/>
                    </a:solidFill>
                  </a:rPr>
                  <a:t>s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𝑑</m:t>
                        </m:r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𝒔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⇒ </a:t>
                </a:r>
                <a:r>
                  <a:rPr lang="en-US" sz="24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The curve is steep (</a:t>
                </a:r>
                <a:r>
                  <a:rPr lang="en-US" sz="2000" i="1" u="sng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has high and linearly slope</a:t>
                </a:r>
                <a:r>
                  <a:rPr lang="en-US" sz="24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 for small values of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; but for larger values it becomes less steep but more widened.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∴</a:t>
                </a:r>
                <a:r>
                  <a:rPr lang="en-US" sz="2400" dirty="0">
                    <a:solidFill>
                      <a:srgbClr val="FF99CC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the dark pixels in an image are </a:t>
                </a:r>
                <a:r>
                  <a:rPr lang="en-US" sz="2400" dirty="0" smtClean="0">
                    <a:solidFill>
                      <a:srgbClr val="FF99CC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expanded more and high pixel    values are compressed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6537"/>
                <a:ext cx="10515600" cy="4880426"/>
              </a:xfrm>
              <a:blipFill rotWithShape="0">
                <a:blip r:embed="rId7"/>
                <a:stretch>
                  <a:fillRect l="-869" r="-1679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1228" y="2899192"/>
            <a:ext cx="4480560" cy="1948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476" y="3471225"/>
            <a:ext cx="1554480" cy="1529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5096" y="3504607"/>
            <a:ext cx="151074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50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0427301"/>
              </p:ext>
            </p:extLst>
          </p:nvPr>
        </p:nvGraphicFramePr>
        <p:xfrm>
          <a:off x="2692397" y="464025"/>
          <a:ext cx="8567005" cy="84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150" y="1405720"/>
            <a:ext cx="10945504" cy="4872250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Topics today:  Pixel Processing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Brightness vs. Contrasts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Modify brightness: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Histogram Sliding towards Right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b="1" dirty="0" smtClean="0">
                <a:solidFill>
                  <a:srgbClr val="002060"/>
                </a:solidFill>
              </a:rPr>
              <a:t>Histogram Sliding to Left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To Intensify Contrast of an Image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b="1" dirty="0" smtClean="0">
                <a:solidFill>
                  <a:srgbClr val="002060"/>
                </a:solidFill>
              </a:rPr>
              <a:t>Histogram Stretching : Procedure,  Limitations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914400" lvl="1" indent="-457200" algn="l">
              <a:buFont typeface="+mj-lt"/>
              <a:buAutoNum type="alphaLcParenR"/>
            </a:pPr>
            <a:r>
              <a:rPr lang="en-US" b="1" dirty="0">
                <a:solidFill>
                  <a:srgbClr val="002060"/>
                </a:solidFill>
              </a:rPr>
              <a:t>Histogram Equalization 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Logarithmic Transforms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914400" lvl="1" indent="-457200" algn="l">
              <a:buFont typeface="+mj-lt"/>
              <a:buAutoNum type="alphaLcParenR"/>
            </a:pPr>
            <a:r>
              <a:rPr lang="en-US" b="1" dirty="0" smtClean="0">
                <a:solidFill>
                  <a:srgbClr val="002060"/>
                </a:solidFill>
              </a:rPr>
              <a:t>Gamma </a:t>
            </a:r>
            <a:r>
              <a:rPr lang="en-US" b="1" dirty="0" smtClean="0">
                <a:solidFill>
                  <a:srgbClr val="002060"/>
                </a:solidFill>
              </a:rPr>
              <a:t>Correction 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b="1" dirty="0" smtClean="0">
                <a:solidFill>
                  <a:srgbClr val="002060"/>
                </a:solidFill>
              </a:rPr>
              <a:t>Log Transform 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1881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12755065"/>
              </p:ext>
            </p:extLst>
          </p:nvPr>
        </p:nvGraphicFramePr>
        <p:xfrm>
          <a:off x="838200" y="395784"/>
          <a:ext cx="10515600" cy="99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437375"/>
            <a:ext cx="10607040" cy="47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85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8615" y="260856"/>
            <a:ext cx="10835185" cy="983384"/>
            <a:chOff x="0" y="0"/>
            <a:chExt cx="10515600" cy="983384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10515600" cy="983384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8005" y="48005"/>
              <a:ext cx="10419590" cy="887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b="1" kern="1200" dirty="0" smtClean="0"/>
                <a:t>Brightness vs. Contrasts</a:t>
              </a:r>
              <a:r>
                <a:rPr lang="en-US" sz="4100" kern="1200" dirty="0" smtClean="0"/>
                <a:t> Contd.</a:t>
              </a:r>
              <a:endParaRPr lang="en-US" sz="4100" kern="12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041397"/>
            <a:ext cx="5943600" cy="774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509" y="2900797"/>
                <a:ext cx="10725423" cy="16426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i="1" spc="300" dirty="0" smtClean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To change Brightness of an Image, change the intensity of its pixels </a:t>
                </a:r>
              </a:p>
              <a:p>
                <a:r>
                  <a:rPr lang="en-US" sz="2400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∴</a:t>
                </a:r>
                <a:r>
                  <a:rPr lang="en-US" sz="24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    </a:t>
                </a:r>
                <a:r>
                  <a:rPr lang="en-US" sz="3200" b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2400" b="1" i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g</a:t>
                </a:r>
                <a:r>
                  <a:rPr lang="en-US" sz="2400" b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sz="2400" b="1" i="1" spc="300" dirty="0" err="1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x,y</a:t>
                </a:r>
                <a:r>
                  <a:rPr lang="en-US" sz="2400" b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 = </a:t>
                </a:r>
                <a:r>
                  <a:rPr lang="en-US" sz="2400" b="1" i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f</a:t>
                </a:r>
                <a:r>
                  <a:rPr lang="en-US" sz="2400" b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sz="2400" b="1" i="1" spc="300" dirty="0" err="1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x,y</a:t>
                </a:r>
                <a:r>
                  <a:rPr lang="en-US" sz="2400" b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 ± </a:t>
                </a:r>
                <a:r>
                  <a:rPr lang="el-GR" sz="2400" b="1" spc="3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θ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2400" b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⇨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Brightness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of the image is uniformly modified,</a:t>
                </a:r>
              </a:p>
              <a:p>
                <a:pPr lvl="8"/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if </a:t>
                </a:r>
                <a:r>
                  <a:rPr lang="el-GR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θ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be constant , </a:t>
                </a:r>
                <a:r>
                  <a:rPr lang="en-US" i="1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viz.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l-GR" sz="32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𝜹</m:t>
                        </m:r>
                        <m:r>
                          <a:rPr lang="el-GR" sz="3200" b="1" i="1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𝜽</m:t>
                        </m:r>
                      </m:num>
                      <m:den>
                        <m:r>
                          <a:rPr lang="el-GR" sz="32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𝜹</m:t>
                        </m:r>
                        <m:r>
                          <a:rPr lang="en-US" sz="32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i="1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AD47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l-GR" sz="3200" b="1" i="1">
                            <a:solidFill>
                              <a:srgbClr val="70AD47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𝜹𝜽</m:t>
                        </m:r>
                      </m:num>
                      <m:den>
                        <m:r>
                          <a:rPr lang="el-GR" sz="3200" b="1" i="1">
                            <a:solidFill>
                              <a:srgbClr val="70AD47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𝜹</m:t>
                        </m:r>
                        <m:r>
                          <a:rPr lang="en-US" sz="3200" b="1" i="1" smtClean="0">
                            <a:solidFill>
                              <a:srgbClr val="70AD47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b="1" i="1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=0 ,     </a:t>
                </a:r>
                <a:r>
                  <a:rPr lang="en-US" b="1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∀ </a:t>
                </a:r>
                <a:r>
                  <a:rPr lang="en-US" b="1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b="1" dirty="0" err="1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x,y</a:t>
                </a:r>
                <a:r>
                  <a:rPr lang="en-US" b="1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09" y="2900797"/>
                <a:ext cx="10725423" cy="1642694"/>
              </a:xfrm>
              <a:prstGeom prst="rect">
                <a:avLst/>
              </a:prstGeom>
              <a:blipFill rotWithShape="0">
                <a:blip r:embed="rId3"/>
                <a:stretch>
                  <a:fillRect l="-795" t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8913" y="4628573"/>
            <a:ext cx="10725423" cy="16619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spc="300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To change Contrast of an Image, widen the pixels’ gray level band  </a:t>
            </a:r>
          </a:p>
          <a:p>
            <a:r>
              <a:rPr lang="en-US" sz="2400" b="1" dirty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∴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</a:t>
            </a:r>
            <a:r>
              <a:rPr lang="en-US" sz="2400" b="1" i="1" spc="3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</a:t>
            </a:r>
            <a:r>
              <a:rPr lang="en-US" sz="2400" b="1" spc="3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sz="2400" b="1" i="1" spc="300" dirty="0" err="1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x,y</a:t>
            </a:r>
            <a:r>
              <a:rPr lang="en-US" sz="2400" b="1" spc="300" dirty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 = </a:t>
            </a:r>
            <a:r>
              <a:rPr lang="el-GR" sz="2400" b="1" spc="3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ψ</a:t>
            </a:r>
            <a:r>
              <a:rPr lang="en-US" sz="2400" b="1" spc="3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[</a:t>
            </a:r>
            <a:r>
              <a:rPr lang="en-US" sz="2400" b="1" i="1" spc="3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</a:t>
            </a:r>
            <a:r>
              <a:rPr lang="en-US" sz="2400" b="1" spc="3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sz="2400" b="1" i="1" spc="300" dirty="0" err="1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x,y</a:t>
            </a:r>
            <a:r>
              <a:rPr lang="en-US" sz="2400" b="1" spc="3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)] ⇨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Contrast modification with </a:t>
            </a:r>
            <a:r>
              <a:rPr lang="el-GR" sz="2400" b="1" spc="3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ψ</a:t>
            </a:r>
            <a:r>
              <a:rPr lang="en-US" sz="2400" b="1" spc="300" dirty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if</a:t>
            </a:r>
          </a:p>
          <a:p>
            <a:pPr lvl="8"/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histogram of the output image is wider than the histogram of the original image</a:t>
            </a:r>
          </a:p>
          <a:p>
            <a:r>
              <a:rPr lang="el-GR" sz="2400" b="1" dirty="0" smtClean="0">
                <a:solidFill>
                  <a:srgbClr val="FFFF00"/>
                </a:solidFill>
                <a:latin typeface="+mj-lt"/>
                <a:cs typeface="Lucida Sans Unicode" panose="020B0602030504020204" pitchFamily="34" charset="0"/>
              </a:rPr>
              <a:t>ψ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  <a:cs typeface="Lucida Sans Unicode" panose="020B0602030504020204" pitchFamily="34" charset="0"/>
              </a:rPr>
              <a:t> is intensification operator that can have different implementations</a:t>
            </a:r>
            <a:r>
              <a:rPr lang="en-US" b="1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15" y="1329322"/>
            <a:ext cx="8503920" cy="7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28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1459723"/>
              </p:ext>
            </p:extLst>
          </p:nvPr>
        </p:nvGraphicFramePr>
        <p:xfrm>
          <a:off x="838200" y="160409"/>
          <a:ext cx="10515600" cy="64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3288" y="971838"/>
                <a:ext cx="10725423" cy="191969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i="1" spc="300" dirty="0" smtClean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To increase Brightness of an Image, increase the intensity of its pixels </a:t>
                </a:r>
              </a:p>
              <a:p>
                <a:r>
                  <a:rPr lang="en-US" sz="2400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∴</a:t>
                </a:r>
                <a:r>
                  <a:rPr lang="en-US" sz="24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    </a:t>
                </a:r>
                <a:r>
                  <a:rPr lang="en-US" sz="3200" b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2400" b="1" i="1" spc="300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g</a:t>
                </a:r>
                <a:r>
                  <a:rPr lang="en-US" sz="2400" b="1" spc="300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sz="2400" b="1" i="1" spc="300" dirty="0" err="1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</a:t>
                </a:r>
                <a:r>
                  <a:rPr lang="en-US" sz="2400" b="1" i="1" spc="300" dirty="0" err="1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</a:t>
                </a:r>
                <a:r>
                  <a:rPr lang="en-US" sz="2400" b="1" i="1" spc="300" dirty="0" err="1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y</a:t>
                </a:r>
                <a:r>
                  <a:rPr lang="en-US" sz="2400" b="1" spc="300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r>
                  <a:rPr lang="en-US" sz="2400" b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</a:t>
                </a:r>
                <a:r>
                  <a:rPr lang="en-US" sz="2400" b="1" i="1" spc="300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f</a:t>
                </a:r>
                <a:r>
                  <a:rPr lang="en-US" sz="2400" b="1" spc="300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sz="2400" b="1" i="1" spc="300" dirty="0" err="1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</a:t>
                </a:r>
                <a:r>
                  <a:rPr lang="en-US" sz="2400" b="1" i="1" spc="300" dirty="0" err="1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</a:t>
                </a:r>
                <a:r>
                  <a:rPr lang="en-US" sz="2400" b="1" i="1" spc="300" dirty="0" err="1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y</a:t>
                </a:r>
                <a:r>
                  <a:rPr lang="en-US" sz="2400" b="1" spc="300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r>
                  <a:rPr lang="en-US" sz="2400" b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2400" b="1" spc="3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+ </a:t>
                </a:r>
                <a:r>
                  <a:rPr lang="el-GR" sz="2400" b="1" spc="300" dirty="0" smtClean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θ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2400" b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⇨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Brightness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of the image is </a:t>
                </a:r>
                <a:r>
                  <a:rPr lang="en-US" b="1" u="sng" dirty="0" smtClean="0">
                    <a:solidFill>
                      <a:srgbClr val="FFC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uniformly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increased,</a:t>
                </a:r>
              </a:p>
              <a:p>
                <a:pPr lvl="8"/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if </a:t>
                </a:r>
                <a:r>
                  <a:rPr lang="el-GR" b="1" i="1" dirty="0" smtClean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θ</a:t>
                </a:r>
                <a:r>
                  <a:rPr lang="en-US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&gt;</a:t>
                </a:r>
                <a:r>
                  <a:rPr lang="en-US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0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be constant , </a:t>
                </a:r>
                <a:r>
                  <a:rPr lang="en-US" i="1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viz.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l-GR" sz="32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𝜹</m:t>
                        </m:r>
                        <m:r>
                          <a:rPr lang="el-GR" sz="3200" b="1" i="1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𝜽</m:t>
                        </m:r>
                      </m:num>
                      <m:den>
                        <m:r>
                          <a:rPr lang="el-GR" sz="32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𝜹</m:t>
                        </m:r>
                        <m:r>
                          <a:rPr lang="en-US" sz="3200" b="1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i="1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AD47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l-GR" sz="3200" b="1" i="1">
                            <a:solidFill>
                              <a:srgbClr val="70AD47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𝜹𝜽</m:t>
                        </m:r>
                      </m:num>
                      <m:den>
                        <m:r>
                          <a:rPr lang="el-GR" sz="3200" b="1" i="1">
                            <a:solidFill>
                              <a:srgbClr val="70AD47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𝜹</m:t>
                        </m:r>
                        <m:r>
                          <a:rPr lang="en-US" sz="3200" b="1" i="1" smtClean="0">
                            <a:solidFill>
                              <a:srgbClr val="70AD47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b="1" i="1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=0 ,     </a:t>
                </a: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∀</a:t>
                </a:r>
                <a:r>
                  <a:rPr lang="en-US" b="1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b="1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b="1" dirty="0" err="1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x,y</a:t>
                </a:r>
                <a:r>
                  <a:rPr lang="en-US" b="1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88" y="971838"/>
                <a:ext cx="10725423" cy="1919693"/>
              </a:xfrm>
              <a:prstGeom prst="rect">
                <a:avLst/>
              </a:prstGeom>
              <a:blipFill rotWithShape="0">
                <a:blip r:embed="rId7"/>
                <a:stretch>
                  <a:fillRect l="-795" t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810" y="3031939"/>
            <a:ext cx="4937760" cy="1852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4376" y="3766957"/>
            <a:ext cx="5943600" cy="22353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7544" y="2968539"/>
            <a:ext cx="522611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Brightening means to slide to right</a:t>
            </a:r>
            <a:endParaRPr lang="en-US" sz="24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1771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2635293"/>
              </p:ext>
            </p:extLst>
          </p:nvPr>
        </p:nvGraphicFramePr>
        <p:xfrm>
          <a:off x="838200" y="160409"/>
          <a:ext cx="10515600" cy="64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3288" y="971838"/>
                <a:ext cx="10725423" cy="151958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i="1" spc="300" dirty="0" smtClean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To reduce Brightness of an Image, reduce the intensity of its pixels </a:t>
                </a:r>
              </a:p>
              <a:p>
                <a:r>
                  <a:rPr lang="en-US" sz="2400" b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∴</a:t>
                </a:r>
                <a:r>
                  <a:rPr lang="en-US" sz="24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2400" b="1" i="1" spc="300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g</a:t>
                </a:r>
                <a:r>
                  <a:rPr lang="en-US" sz="2400" b="1" spc="300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sz="2400" b="1" i="1" spc="300" dirty="0" err="1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</a:t>
                </a:r>
                <a:r>
                  <a:rPr lang="en-US" sz="2400" b="1" i="1" spc="300" dirty="0" err="1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</a:t>
                </a:r>
                <a:r>
                  <a:rPr lang="en-US" sz="2400" b="1" i="1" spc="300" dirty="0" err="1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y</a:t>
                </a:r>
                <a:r>
                  <a:rPr lang="en-US" sz="2400" b="1" spc="300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r>
                  <a:rPr lang="en-US" sz="2400" b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</a:t>
                </a:r>
                <a:r>
                  <a:rPr lang="en-US" sz="2400" b="1" i="1" spc="300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f</a:t>
                </a:r>
                <a:r>
                  <a:rPr lang="en-US" sz="2400" b="1" spc="300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(</a:t>
                </a:r>
                <a:r>
                  <a:rPr lang="en-US" sz="2400" b="1" i="1" spc="300" dirty="0" err="1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</a:t>
                </a:r>
                <a:r>
                  <a:rPr lang="en-US" sz="2400" b="1" i="1" spc="300" dirty="0" err="1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</a:t>
                </a:r>
                <a:r>
                  <a:rPr lang="en-US" sz="2400" b="1" i="1" spc="300" dirty="0" err="1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y</a:t>
                </a:r>
                <a:r>
                  <a:rPr lang="en-US" sz="2400" b="1" spc="300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r>
                  <a:rPr lang="en-US" sz="2400" b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2400" b="1" spc="300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- </a:t>
                </a:r>
                <a:r>
                  <a:rPr lang="el-GR" sz="2400" b="1" spc="300" dirty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θ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2400" b="1" spc="300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⇨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Brightness of the image is </a:t>
                </a:r>
                <a:r>
                  <a:rPr lang="en-US" b="1" i="1" u="sng" dirty="0">
                    <a:solidFill>
                      <a:srgbClr val="FFC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uniformly</a:t>
                </a:r>
                <a:r>
                  <a:rPr lang="en-US" dirty="0">
                    <a:solidFill>
                      <a:srgbClr val="FFC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reduced,</a:t>
                </a:r>
                <a:endParaRPr lang="en-US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lvl="8"/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if </a:t>
                </a:r>
                <a:r>
                  <a:rPr lang="el-GR" b="1" i="1" dirty="0">
                    <a:solidFill>
                      <a:srgbClr val="00B0F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θ</a:t>
                </a:r>
                <a:r>
                  <a:rPr lang="en-US" b="1" dirty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&gt;</a:t>
                </a:r>
                <a:r>
                  <a:rPr lang="en-US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0</a:t>
                </a:r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be constant , </a:t>
                </a:r>
                <a:r>
                  <a:rPr lang="en-US" i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viz.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l-GR" sz="3200" b="1" i="1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𝜹𝜽</m:t>
                        </m:r>
                      </m:num>
                      <m:den>
                        <m:r>
                          <a:rPr lang="el-GR" sz="3200" b="1" i="1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𝜹</m:t>
                        </m:r>
                        <m:r>
                          <a:rPr lang="en-US" sz="3200" b="1" i="1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i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AD47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l-GR" sz="3200" b="1" i="1">
                            <a:solidFill>
                              <a:srgbClr val="70AD47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𝜹𝜽</m:t>
                        </m:r>
                      </m:num>
                      <m:den>
                        <m:r>
                          <a:rPr lang="el-GR" sz="3200" b="1" i="1">
                            <a:solidFill>
                              <a:srgbClr val="70AD47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𝜹</m:t>
                        </m:r>
                        <m:r>
                          <a:rPr lang="en-US" sz="3200" b="1" i="1">
                            <a:solidFill>
                              <a:srgbClr val="70AD47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b="1" i="1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=0 ,    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∀</a:t>
                </a:r>
                <a:r>
                  <a:rPr lang="en-US" b="1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(</a:t>
                </a:r>
                <a:r>
                  <a:rPr lang="en-US" b="1" dirty="0" err="1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x,y</a:t>
                </a:r>
                <a:r>
                  <a:rPr lang="en-US" b="1" dirty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88" y="971838"/>
                <a:ext cx="10725423" cy="1519583"/>
              </a:xfrm>
              <a:prstGeom prst="rect">
                <a:avLst/>
              </a:prstGeom>
              <a:blipFill rotWithShape="0">
                <a:blip r:embed="rId7"/>
                <a:stretch>
                  <a:fillRect l="-795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997544" y="2968539"/>
            <a:ext cx="492955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Darkening</a:t>
            </a:r>
            <a:r>
              <a:rPr lang="en-US" sz="2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means to slide to </a:t>
            </a:r>
            <a:r>
              <a:rPr lang="en-US" sz="24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Left</a:t>
            </a:r>
            <a:endParaRPr lang="en-US" sz="24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1048" y="3864774"/>
            <a:ext cx="6217920" cy="2338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288" y="2644438"/>
            <a:ext cx="47815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10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8282" y="1003604"/>
                <a:ext cx="5999328" cy="98854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g(</a:t>
                </a:r>
                <a:r>
                  <a:rPr lang="en-US" sz="3600" i="1" dirty="0" err="1" smtClean="0">
                    <a:solidFill>
                      <a:srgbClr val="0070C0"/>
                    </a:solidFill>
                    <a:latin typeface="Bookman Old Style" panose="02050604050505020204" pitchFamily="18" charset="0"/>
                    <a:cs typeface="KodchiangUPC" panose="02020603050405020304" pitchFamily="18" charset="-34"/>
                  </a:rPr>
                  <a:t>x,y</a:t>
                </a:r>
                <a:r>
                  <a:rPr lang="en-US" sz="3600" b="1" i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</a:t>
                </a:r>
                <a:r>
                  <a:rPr lang="en-US" b="1" dirty="0" smtClean="0">
                    <a:solidFill>
                      <a:srgbClr val="FFFF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600" b="1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,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𝒇</m:t>
                        </m:r>
                        <m:r>
                          <a:rPr lang="en-US" sz="3600" b="1" i="1" baseline="-250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𝑴𝒊𝒏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𝒇</m:t>
                        </m:r>
                        <m:r>
                          <a:rPr lang="en-US" sz="3600" b="1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𝑴𝒂𝒙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𝒇</m:t>
                        </m:r>
                        <m:r>
                          <a:rPr lang="en-US" sz="3600" b="1" i="1" baseline="-2500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𝑴𝒊𝒏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*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2</a:t>
                </a:r>
                <a:r>
                  <a:rPr lang="en-US" sz="4400" b="1" baseline="30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4000" b="1" baseline="300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K</a:t>
                </a:r>
                <a:r>
                  <a:rPr lang="en-US" sz="4400" b="1" baseline="300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-1</a:t>
                </a:r>
                <a:r>
                  <a:rPr lang="en-US" sz="4400" b="1" dirty="0" smtClean="0">
                    <a:solidFill>
                      <a:schemeClr val="bg1"/>
                    </a:solidFill>
                  </a:rPr>
                  <a:t>)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82" y="1003604"/>
                <a:ext cx="5999328" cy="988540"/>
              </a:xfrm>
              <a:prstGeom prst="rect">
                <a:avLst/>
              </a:prstGeom>
              <a:blipFill rotWithShape="0">
                <a:blip r:embed="rId2"/>
                <a:stretch>
                  <a:fillRect l="-3043" t="-6098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59809922"/>
              </p:ext>
            </p:extLst>
          </p:nvPr>
        </p:nvGraphicFramePr>
        <p:xfrm>
          <a:off x="528282" y="228926"/>
          <a:ext cx="10515600" cy="64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8282" y="2251881"/>
            <a:ext cx="599932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Assume an image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8-bit</a:t>
            </a:r>
            <a:r>
              <a:rPr lang="en-US" dirty="0" smtClean="0"/>
              <a:t> Grayscale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M</a:t>
            </a:r>
            <a:r>
              <a:rPr lang="en-US" dirty="0" smtClean="0"/>
              <a:t>inimum intensity of the pixels= </a:t>
            </a:r>
            <a:r>
              <a:rPr lang="en-US" dirty="0" smtClean="0">
                <a:solidFill>
                  <a:srgbClr val="00B0F0"/>
                </a:solidFill>
              </a:rPr>
              <a:t>112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Maximum intensity of the pixels = </a:t>
            </a:r>
            <a:r>
              <a:rPr lang="en-US" b="1" dirty="0" smtClean="0">
                <a:solidFill>
                  <a:srgbClr val="FF0000"/>
                </a:solidFill>
              </a:rPr>
              <a:t>180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32813" y="1003604"/>
                <a:ext cx="5308978" cy="32204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∴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32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k</a:t>
                </a:r>
                <a:r>
                  <a:rPr lang="en-US" sz="28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=8,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𝒇</m:t>
                    </m:r>
                    <m:r>
                      <a:rPr lang="en-US" sz="36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𝑴𝒂𝒙</m:t>
                    </m:r>
                  </m:oMath>
                </a14:m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24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 180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𝒇</m:t>
                    </m:r>
                    <m:r>
                      <a:rPr lang="en-US" sz="3600" b="1" i="1" baseline="-2500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𝑴𝒊𝒏</m:t>
                    </m:r>
                  </m:oMath>
                </a14:m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2000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 112</a:t>
                </a:r>
              </a:p>
              <a:p>
                <a:endParaRPr lang="en-US" sz="20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sz="4000" dirty="0" smtClean="0">
                    <a:solidFill>
                      <a:prstClr val="white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∴ </a:t>
                </a:r>
                <a:r>
                  <a:rPr lang="en-US" sz="3600" b="1" i="1" dirty="0" smtClean="0">
                    <a:solidFill>
                      <a:prstClr val="white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g(</a:t>
                </a:r>
                <a:r>
                  <a:rPr lang="en-US" sz="3600" i="1" dirty="0" err="1" smtClean="0">
                    <a:solidFill>
                      <a:srgbClr val="0070C0"/>
                    </a:solidFill>
                    <a:latin typeface="Bookman Old Style" panose="02050604050505020204" pitchFamily="18" charset="0"/>
                    <a:cs typeface="KodchiangUPC" panose="02020603050405020304" pitchFamily="18" charset="-34"/>
                  </a:rPr>
                  <a:t>x,y</a:t>
                </a:r>
                <a:r>
                  <a:rPr lang="en-US" sz="3600" b="1" i="1" dirty="0" smtClean="0">
                    <a:solidFill>
                      <a:prstClr val="white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r>
                  <a:rPr lang="en-US" sz="3600" b="1" dirty="0" smtClean="0">
                    <a:solidFill>
                      <a:prstClr val="white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6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,</m:t>
                            </m:r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36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𝟏𝟏𝟐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𝟏𝟖𝟎</m:t>
                        </m:r>
                        <m:r>
                          <a:rPr lang="en-US" sz="36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 −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𝟏𝟏𝟐</m:t>
                        </m:r>
                      </m:den>
                    </m:f>
                  </m:oMath>
                </a14:m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*</a:t>
                </a:r>
                <a:r>
                  <a:rPr lang="en-US" sz="2800" b="1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255</a:t>
                </a:r>
                <a:endParaRPr lang="en-US" sz="2000" b="1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dirty="0" smtClean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                         </a:t>
                </a:r>
              </a:p>
              <a:p>
                <a:pPr lvl="0"/>
                <a:r>
                  <a:rPr lang="en-US" dirty="0" smtClean="0"/>
                  <a:t>                               </a:t>
                </a:r>
                <a:r>
                  <a:rPr lang="en-US" sz="3600" b="1" dirty="0" smtClean="0">
                    <a:solidFill>
                      <a:prstClr val="white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70AD47">
                                <a:lumMod val="60000"/>
                                <a:lumOff val="4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,</m:t>
                            </m:r>
                            <m:r>
                              <a:rPr lang="en-US" sz="3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36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𝟏𝟏𝟐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𝟔𝟖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  <a:r>
                  <a:rPr lang="en-US" dirty="0">
                    <a:solidFill>
                      <a:prstClr val="white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*</a:t>
                </a:r>
                <a:r>
                  <a:rPr lang="en-US" sz="2800" b="1" dirty="0">
                    <a:solidFill>
                      <a:prstClr val="white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255</a:t>
                </a:r>
                <a:endParaRPr lang="en-US" sz="2000" b="1" dirty="0">
                  <a:solidFill>
                    <a:prstClr val="white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813" y="1003604"/>
                <a:ext cx="5308978" cy="3220497"/>
              </a:xfrm>
              <a:prstGeom prst="rect">
                <a:avLst/>
              </a:prstGeom>
              <a:blipFill rotWithShape="0">
                <a:blip r:embed="rId8"/>
                <a:stretch>
                  <a:fillRect l="-3895" t="-3208" r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81736" y="3575713"/>
                <a:ext cx="5886166" cy="230274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It fails to enhance the contrast in the following situation:</a:t>
                </a:r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00B0F0"/>
                    </a:solidFill>
                  </a:rPr>
                  <a:t>An image whose minimum intensity=0, maximum intensity =255</a:t>
                </a:r>
              </a:p>
              <a:p>
                <a:r>
                  <a:rPr lang="en-US" sz="3600" b="1" i="1" dirty="0">
                    <a:solidFill>
                      <a:prstClr val="white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g(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Bookman Old Style" panose="02050604050505020204" pitchFamily="18" charset="0"/>
                    <a:cs typeface="KodchiangUPC" panose="02020603050405020304" pitchFamily="18" charset="-34"/>
                  </a:rPr>
                  <a:t>x,y</a:t>
                </a:r>
                <a:r>
                  <a:rPr lang="en-US" sz="3600" b="1" i="1" dirty="0">
                    <a:solidFill>
                      <a:prstClr val="white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)</a:t>
                </a:r>
                <a:r>
                  <a:rPr lang="en-US" sz="3600" b="1" dirty="0">
                    <a:solidFill>
                      <a:prstClr val="white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70AD47">
                                <a:lumMod val="60000"/>
                                <a:lumOff val="40000"/>
                              </a:srgbClr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,</m:t>
                            </m:r>
                            <m:r>
                              <a:rPr lang="en-US" sz="3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36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𝟐𝟓𝟓</m:t>
                        </m:r>
                        <m:r>
                          <a:rPr lang="en-US" sz="36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white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*</a:t>
                </a:r>
                <a:r>
                  <a:rPr lang="en-US" sz="2800" b="1" dirty="0" smtClean="0">
                    <a:solidFill>
                      <a:prstClr val="white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255 =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70AD47">
                            <a:lumMod val="60000"/>
                            <a:lumOff val="40000"/>
                          </a:srgbClr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𝒇</m:t>
                    </m:r>
                    <m:d>
                      <m:dPr>
                        <m:ctrlPr>
                          <a:rPr lang="en-US" sz="36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,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𝒚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b="1" u="sng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6" y="3575713"/>
                <a:ext cx="5886166" cy="2302746"/>
              </a:xfrm>
              <a:prstGeom prst="rect">
                <a:avLst/>
              </a:prstGeom>
              <a:blipFill rotWithShape="0">
                <a:blip r:embed="rId9"/>
                <a:stretch>
                  <a:fillRect l="-2996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323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37785513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" y="2278183"/>
            <a:ext cx="5852160" cy="407816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955342" y="3314157"/>
            <a:ext cx="2415655" cy="1099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8520" y="3612832"/>
            <a:ext cx="2926080" cy="292608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5500048" y="2142699"/>
            <a:ext cx="2770495" cy="128288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9250" y="1812713"/>
            <a:ext cx="3108960" cy="31089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97087" y="5540991"/>
            <a:ext cx="222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10" action="ppaction://hlinksldjump"/>
              </a:rPr>
              <a:t>Compare Histograms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4147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85962317"/>
              </p:ext>
            </p:extLst>
          </p:nvPr>
        </p:nvGraphicFramePr>
        <p:xfrm>
          <a:off x="3297072" y="244320"/>
          <a:ext cx="7566000" cy="87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soham.jisit@gmail.com      ©Soham Sengupta,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DE26-AF6E-4AC5-A379-54DDF532DD0F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326" y="1561574"/>
            <a:ext cx="5486400" cy="4663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7305" y="1600436"/>
            <a:ext cx="5486400" cy="4663440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226326" y="163772"/>
            <a:ext cx="2921758" cy="982639"/>
          </a:xfrm>
          <a:prstGeom prst="wedgeRectCallout">
            <a:avLst>
              <a:gd name="adj1" fmla="val 72122"/>
              <a:gd name="adj2" fmla="val 194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Grayscale band stretched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Right Bracket 11"/>
          <p:cNvSpPr/>
          <p:nvPr/>
        </p:nvSpPr>
        <p:spPr>
          <a:xfrm rot="5400000">
            <a:off x="3962116" y="5596342"/>
            <a:ext cx="632913" cy="887104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ket 13"/>
          <p:cNvSpPr/>
          <p:nvPr/>
        </p:nvSpPr>
        <p:spPr>
          <a:xfrm rot="5400000">
            <a:off x="9284175" y="4345537"/>
            <a:ext cx="632913" cy="3506337"/>
          </a:xfrm>
          <a:prstGeom prst="rightBracke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55343" y="1146411"/>
            <a:ext cx="2770496" cy="4776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74460" y="1146411"/>
            <a:ext cx="5595582" cy="4967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484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462</Words>
  <Application>Microsoft Office PowerPoint</Application>
  <PresentationFormat>Widescreen</PresentationFormat>
  <Paragraphs>102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Batang</vt:lpstr>
      <vt:lpstr>Andalus</vt:lpstr>
      <vt:lpstr>Arial</vt:lpstr>
      <vt:lpstr>Bookman Old Style</vt:lpstr>
      <vt:lpstr>Calibri</vt:lpstr>
      <vt:lpstr>Calibri Light</vt:lpstr>
      <vt:lpstr>Cambria Math</vt:lpstr>
      <vt:lpstr>Comic Sans MS</vt:lpstr>
      <vt:lpstr>KodchiangUPC</vt:lpstr>
      <vt:lpstr>Kristen ITC</vt:lpstr>
      <vt:lpstr>Lucida Sans Unicode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Enhancement</dc:title>
  <dc:creator>sohamsengupta</dc:creator>
  <cp:lastModifiedBy>sohamsengupta</cp:lastModifiedBy>
  <cp:revision>206</cp:revision>
  <dcterms:created xsi:type="dcterms:W3CDTF">2015-02-28T02:41:46Z</dcterms:created>
  <dcterms:modified xsi:type="dcterms:W3CDTF">2015-03-13T15:03:30Z</dcterms:modified>
</cp:coreProperties>
</file>