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50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FD9DF2-403D-4FFA-8870-98348C5A0EA4}" type="doc">
      <dgm:prSet loTypeId="urn:microsoft.com/office/officeart/2005/8/layout/vList3#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AF29CCD-338E-4134-B9D0-E2A00CD84143}">
      <dgm:prSet custT="1"/>
      <dgm:spPr/>
      <dgm:t>
        <a:bodyPr/>
        <a:lstStyle/>
        <a:p>
          <a:pPr rtl="0"/>
          <a:r>
            <a:rPr lang="en-US" sz="2400" b="1" i="1" dirty="0" smtClean="0"/>
            <a:t>              </a:t>
          </a:r>
          <a:r>
            <a:rPr lang="en-US" sz="2400" b="1" i="1" dirty="0" smtClean="0">
              <a:solidFill>
                <a:srgbClr val="FF0000"/>
              </a:solidFill>
            </a:rPr>
            <a:t>Surf Web Safe</a:t>
          </a:r>
          <a:endParaRPr lang="en-IN" sz="4000" b="1" i="1" dirty="0">
            <a:solidFill>
              <a:srgbClr val="FF0000"/>
            </a:solidFill>
          </a:endParaRPr>
        </a:p>
      </dgm:t>
    </dgm:pt>
    <dgm:pt modelId="{871FB3D2-6669-4B4C-8B64-7723EC5BC3D0}" type="parTrans" cxnId="{991EFF5F-F524-4878-A01C-8D974CA821D5}">
      <dgm:prSet/>
      <dgm:spPr/>
      <dgm:t>
        <a:bodyPr/>
        <a:lstStyle/>
        <a:p>
          <a:endParaRPr lang="en-IN"/>
        </a:p>
      </dgm:t>
    </dgm:pt>
    <dgm:pt modelId="{50698081-C639-4B80-8B74-2F8378133453}" type="sibTrans" cxnId="{991EFF5F-F524-4878-A01C-8D974CA821D5}">
      <dgm:prSet/>
      <dgm:spPr/>
      <dgm:t>
        <a:bodyPr/>
        <a:lstStyle/>
        <a:p>
          <a:endParaRPr lang="en-IN"/>
        </a:p>
      </dgm:t>
    </dgm:pt>
    <dgm:pt modelId="{D124C6AF-0617-4343-B42C-689C7F4AB2AD}" type="pres">
      <dgm:prSet presAssocID="{C8FD9DF2-403D-4FFA-8870-98348C5A0EA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3922E62-161C-4151-9B16-84FB11B5759E}" type="pres">
      <dgm:prSet presAssocID="{4AF29CCD-338E-4134-B9D0-E2A00CD84143}" presName="composite" presStyleCnt="0"/>
      <dgm:spPr/>
    </dgm:pt>
    <dgm:pt modelId="{A88DFE8C-DFF4-4593-AF03-3F0661CE686D}" type="pres">
      <dgm:prSet presAssocID="{4AF29CCD-338E-4134-B9D0-E2A00CD84143}" presName="imgShp" presStyleLbl="fgImgPlace1" presStyleIdx="0" presStyleCnt="1" custScaleX="184657" custLinFactNeighborX="-17037" custLinFactNeighborY="645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F83CF83-39C8-4366-8103-D2B7229BE8E3}" type="pres">
      <dgm:prSet presAssocID="{4AF29CCD-338E-4134-B9D0-E2A00CD84143}" presName="txShp" presStyleLbl="node1" presStyleIdx="0" presStyleCnt="1" custScaleX="12696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5F5A75C-F0D0-4C9F-B890-8189BCC3A9F5}" type="presOf" srcId="{4AF29CCD-338E-4134-B9D0-E2A00CD84143}" destId="{7F83CF83-39C8-4366-8103-D2B7229BE8E3}" srcOrd="0" destOrd="0" presId="urn:microsoft.com/office/officeart/2005/8/layout/vList3#1"/>
    <dgm:cxn modelId="{991EFF5F-F524-4878-A01C-8D974CA821D5}" srcId="{C8FD9DF2-403D-4FFA-8870-98348C5A0EA4}" destId="{4AF29CCD-338E-4134-B9D0-E2A00CD84143}" srcOrd="0" destOrd="0" parTransId="{871FB3D2-6669-4B4C-8B64-7723EC5BC3D0}" sibTransId="{50698081-C639-4B80-8B74-2F8378133453}"/>
    <dgm:cxn modelId="{FE52F906-EFFC-429F-B767-B1416EA563ED}" type="presOf" srcId="{C8FD9DF2-403D-4FFA-8870-98348C5A0EA4}" destId="{D124C6AF-0617-4343-B42C-689C7F4AB2AD}" srcOrd="0" destOrd="0" presId="urn:microsoft.com/office/officeart/2005/8/layout/vList3#1"/>
    <dgm:cxn modelId="{ED6EB9E3-530F-4F96-B7B5-6653E44C6C66}" type="presParOf" srcId="{D124C6AF-0617-4343-B42C-689C7F4AB2AD}" destId="{F3922E62-161C-4151-9B16-84FB11B5759E}" srcOrd="0" destOrd="0" presId="urn:microsoft.com/office/officeart/2005/8/layout/vList3#1"/>
    <dgm:cxn modelId="{E9BBA87D-EDBB-4C6E-A630-D2EB3D337ACE}" type="presParOf" srcId="{F3922E62-161C-4151-9B16-84FB11B5759E}" destId="{A88DFE8C-DFF4-4593-AF03-3F0661CE686D}" srcOrd="0" destOrd="0" presId="urn:microsoft.com/office/officeart/2005/8/layout/vList3#1"/>
    <dgm:cxn modelId="{2C334CD8-A6DA-4356-B8AF-D5A7BF13095D}" type="presParOf" srcId="{F3922E62-161C-4151-9B16-84FB11B5759E}" destId="{7F83CF83-39C8-4366-8103-D2B7229BE8E3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3CF83-39C8-4366-8103-D2B7229BE8E3}">
      <dsp:nvSpPr>
        <dsp:cNvPr id="0" name=""/>
        <dsp:cNvSpPr/>
      </dsp:nvSpPr>
      <dsp:spPr>
        <a:xfrm rot="10800000">
          <a:off x="1368691" y="1153"/>
          <a:ext cx="7141347" cy="235989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0647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/>
            <a:t>              </a:t>
          </a:r>
          <a:r>
            <a:rPr lang="en-US" sz="2400" b="1" i="1" kern="1200" dirty="0" smtClean="0">
              <a:solidFill>
                <a:srgbClr val="FF0000"/>
              </a:solidFill>
            </a:rPr>
            <a:t>Surf Web Safe</a:t>
          </a:r>
          <a:endParaRPr lang="en-IN" sz="4000" b="1" i="1" kern="1200" dirty="0">
            <a:solidFill>
              <a:srgbClr val="FF0000"/>
            </a:solidFill>
          </a:endParaRPr>
        </a:p>
      </dsp:txBody>
      <dsp:txXfrm rot="10800000">
        <a:off x="1958664" y="1153"/>
        <a:ext cx="6551374" cy="2359892"/>
      </dsp:txXfrm>
    </dsp:sp>
    <dsp:sp modelId="{A88DFE8C-DFF4-4593-AF03-3F0661CE686D}">
      <dsp:nvSpPr>
        <dsp:cNvPr id="0" name=""/>
        <dsp:cNvSpPr/>
      </dsp:nvSpPr>
      <dsp:spPr>
        <a:xfrm>
          <a:off x="-51839" y="2306"/>
          <a:ext cx="4357706" cy="235989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D103A-D4F6-4243-BB2A-C7324A4D7BD7}" type="datetimeFigureOut">
              <a:rPr lang="en-US" smtClean="0"/>
              <a:pPr/>
              <a:t>2/27/2014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 smtClean="0"/>
              <a:t>sohamsengupta@yahoo.com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22D5A-333A-4408-B691-84C0B5A0F3A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165452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D1B52-9DE9-43CC-81CF-52649F52976B}" type="datetimeFigureOut">
              <a:rPr lang="en-US" smtClean="0"/>
              <a:pPr/>
              <a:t>2/27/2014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 smtClean="0"/>
              <a:t>sohamsengupta@yahoo.com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825EF-18BA-43AD-9134-FA1BC68B8F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4776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825EF-18BA-43AD-9134-FA1BC68B8F51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sohamsengupta@yahoo.com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8716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825EF-18BA-43AD-9134-FA1BC68B8F51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sohamsengupta@yahoo.com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48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8FE389A-4DE0-448E-979F-4F402BF134D4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6F39-0A2E-4CC0-8F99-28563D94E5B4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B3FB-DB30-45EC-A328-537EEF736F89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E0E4A12-B236-41A2-8026-BA2CA50FA2FA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2E319A5-10B3-4835-A040-A7106F8F1EA6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1667371-8CA9-4DFD-BC6B-638B2361B534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8FB4-0546-465B-887F-CD2AFB5E9942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19B033-6459-4FE2-80C4-A2A2BDDD6BE4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8787443-DF2E-4F02-9F0F-C25DEF881D8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679CF03-5AD2-4851-89F9-81F25906A437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D2DD14C-1AD6-4069-B8F7-8958431733A4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ransition spd="slow">
    <p:zoom/>
  </p:transition>
  <p:timing>
    <p:tnLst>
      <p:par>
        <p:cTn id="1" dur="indefinite" restart="never" nodeType="tmRoot"/>
      </p:par>
    </p:tnLst>
  </p:timing>
  <p:hf hd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jpe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9.jpeg"/><Relationship Id="rId10" Type="http://schemas.openxmlformats.org/officeDocument/2006/relationships/image" Target="../media/image5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86125556"/>
              </p:ext>
            </p:extLst>
          </p:nvPr>
        </p:nvGraphicFramePr>
        <p:xfrm>
          <a:off x="304800" y="457201"/>
          <a:ext cx="8458200" cy="2362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 descr="IMG_2438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200400"/>
            <a:ext cx="2209800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2200" y="3352800"/>
            <a:ext cx="2667000" cy="756000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4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Agency FB" pitchFamily="34" charset="0"/>
              </a:rPr>
              <a:t>Soham</a:t>
            </a:r>
            <a:r>
              <a:rPr lang="en-US" sz="3600" dirty="0" smtClean="0">
                <a:latin typeface="Agency FB" pitchFamily="34" charset="0"/>
              </a:rPr>
              <a:t> </a:t>
            </a:r>
            <a:r>
              <a:rPr lang="en-US" sz="3600" dirty="0" err="1" smtClean="0">
                <a:latin typeface="Agency FB" pitchFamily="34" charset="0"/>
              </a:rPr>
              <a:t>Sengupta</a:t>
            </a:r>
            <a:endParaRPr lang="en-US" sz="5400" dirty="0" smtClean="0">
              <a:latin typeface="Agency FB" pitchFamily="34" charset="0"/>
            </a:endParaRPr>
          </a:p>
          <a:p>
            <a:endParaRPr lang="en-IN" sz="5400" dirty="0"/>
          </a:p>
        </p:txBody>
      </p:sp>
      <p:pic>
        <p:nvPicPr>
          <p:cNvPr id="12" name="Picture 11" descr="jiscelogo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81600" y="3276600"/>
            <a:ext cx="1066800" cy="838200"/>
          </a:xfrm>
          <a:prstGeom prst="rect">
            <a:avLst/>
          </a:prstGeom>
        </p:spPr>
      </p:pic>
      <p:pic>
        <p:nvPicPr>
          <p:cNvPr id="13" name="Picture 12" descr="androidlogo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24600" y="3276600"/>
            <a:ext cx="1066800" cy="838199"/>
          </a:xfrm>
          <a:prstGeom prst="rect">
            <a:avLst/>
          </a:prstGeom>
        </p:spPr>
      </p:pic>
      <p:pic>
        <p:nvPicPr>
          <p:cNvPr id="14" name="Picture 13" descr="nokia_ovi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29200" y="5257800"/>
            <a:ext cx="1066799" cy="666750"/>
          </a:xfrm>
          <a:prstGeom prst="rect">
            <a:avLst/>
          </a:prstGeom>
        </p:spPr>
      </p:pic>
      <p:pic>
        <p:nvPicPr>
          <p:cNvPr id="15" name="Picture 14" descr="techiteasylogo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62200" y="4267200"/>
            <a:ext cx="6477000" cy="895475"/>
          </a:xfrm>
          <a:prstGeom prst="rect">
            <a:avLst/>
          </a:prstGeom>
        </p:spPr>
      </p:pic>
      <p:pic>
        <p:nvPicPr>
          <p:cNvPr id="16" name="Picture 15" descr="https://www.google.com/a/touchstonetieup.com/images/logo.gif?alpha=1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467600" y="3276600"/>
            <a:ext cx="13715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http://mirrorbrain.org/static/images/misc/sourceforge-logo.png"/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362200" y="5257800"/>
            <a:ext cx="259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image011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72200" y="5257800"/>
            <a:ext cx="2667000" cy="609600"/>
          </a:xfrm>
          <a:prstGeom prst="rect">
            <a:avLst/>
          </a:prstGeom>
        </p:spPr>
      </p:pic>
      <p:pic>
        <p:nvPicPr>
          <p:cNvPr id="19" name="Picture 18" descr="image003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6019800"/>
            <a:ext cx="2209800" cy="838200"/>
          </a:xfrm>
          <a:prstGeom prst="rect">
            <a:avLst/>
          </a:prstGeom>
        </p:spPr>
      </p:pic>
      <p:sp>
        <p:nvSpPr>
          <p:cNvPr id="20" name="Snip Same Side Corner Rectangle 19"/>
          <p:cNvSpPr/>
          <p:nvPr/>
        </p:nvSpPr>
        <p:spPr>
          <a:xfrm>
            <a:off x="4648200" y="2057400"/>
            <a:ext cx="3962400" cy="685800"/>
          </a:xfrm>
          <a:prstGeom prst="snip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Web Security Unleashed</a:t>
            </a:r>
            <a:endParaRPr lang="en-IN" b="1" dirty="0"/>
          </a:p>
        </p:txBody>
      </p:sp>
      <p:sp>
        <p:nvSpPr>
          <p:cNvPr id="22" name="Snip Same Side Corner Rectangle 21"/>
          <p:cNvSpPr/>
          <p:nvPr/>
        </p:nvSpPr>
        <p:spPr>
          <a:xfrm>
            <a:off x="2362200" y="6019800"/>
            <a:ext cx="6477000" cy="838200"/>
          </a:xfrm>
          <a:prstGeom prst="snip2Same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CEO, Tech IT Easy Lab of Pervasive VM Computing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+91 9830740684 (sohamsengupta@yahoo.com)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Pirated (Cracked) Operating System</a:t>
            </a:r>
            <a:endParaRPr lang="en-IN" sz="3200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034" y="3733800"/>
            <a:ext cx="1282700" cy="251777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Cloud Callout 7"/>
          <p:cNvSpPr/>
          <p:nvPr/>
        </p:nvSpPr>
        <p:spPr>
          <a:xfrm>
            <a:off x="762000" y="1371600"/>
            <a:ext cx="5867400" cy="2133600"/>
          </a:xfrm>
          <a:prstGeom prst="cloudCallout">
            <a:avLst>
              <a:gd name="adj1" fmla="val 63379"/>
              <a:gd name="adj2" fmla="val 712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am genius!  Have cracked Microsoft Windows 8.1 . Shall distribute it free to people over Internet</a:t>
            </a:r>
            <a:endParaRPr lang="en-IN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152400" y="4117975"/>
            <a:ext cx="5867400" cy="2133600"/>
          </a:xfrm>
          <a:prstGeom prst="cloudCallout">
            <a:avLst>
              <a:gd name="adj1" fmla="val 73521"/>
              <a:gd name="adj2" fmla="val -2605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Wait! There’s never a free lunch! I’d modify this OS to my benefit!</a:t>
            </a:r>
            <a:endParaRPr lang="en-IN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56791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Malicious Software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Free utility software (Like, Document or Media Converters, Media Players, Live Wall papers, Games, Free Security Software etc.) are devils’ den!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They pass your data and documents to a remote server.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May impose key loggers to track your passwords and e-banking credentials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345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Public Wi-Fi Zones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Can sniff your data transfer</a:t>
            </a:r>
          </a:p>
          <a:p>
            <a:r>
              <a:rPr lang="en-US" dirty="0"/>
              <a:t> </a:t>
            </a:r>
            <a:r>
              <a:rPr lang="en-US" dirty="0" smtClean="0"/>
              <a:t>Very risky if you use these Networks to connect to secure and sensitive sites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Do not use public Networks unless you must use them in urgency. </a:t>
            </a:r>
          </a:p>
          <a:p>
            <a:pPr marL="64008" indent="0">
              <a:buNone/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5286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Java Script &amp; Ajax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Beware of Java Script attack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Beware of Ajax service links sent in a mail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Avoid using Facebook Apps and clicking on any sort of links on a Social Networking portal such as Facebook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Be careful as you link your Gmail and Facebook to your smartphone (E.g. Android) 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4767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Do’s</a:t>
            </a:r>
            <a:endParaRPr lang="en-IN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Use original OS and Antivirus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Use only trusted browser preferably Chrome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Activate 2-step authentication for mail, banking etc.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Always try to link more than one mails and mobile numbers for everything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Safe </a:t>
            </a:r>
            <a:r>
              <a:rPr lang="en-US" dirty="0" err="1" smtClean="0"/>
              <a:t>Facebooking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6474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Don’t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Do not use arbitrary software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Do not open mails that contain links promising a lottery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do  not use Torrent downloaders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If you must use torrent, make it on a different (dual-boot at least) 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Do  not use your barcode scanner of smartphone to scan unknown QR codes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2305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Don’t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Using Open sources do  not promote your social position always, free open sources can usher in serious threats!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Do not log in any where with Facebook or Gmail account. Doing so, you legally authorize some apps to post on your behalf.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Read carefully before you make a decision on web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0459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Time for some innovative demo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arenR"/>
            </a:pPr>
            <a:r>
              <a:rPr lang="en-US" dirty="0" smtClean="0"/>
              <a:t> Phishing detection by smart phone</a:t>
            </a:r>
          </a:p>
          <a:p>
            <a:pPr marL="578358" indent="-514350">
              <a:buFont typeface="+mj-lt"/>
              <a:buAutoNum type="arabicParenR"/>
            </a:pPr>
            <a:r>
              <a:rPr lang="en-US" dirty="0" smtClean="0"/>
              <a:t>Risks on Applets</a:t>
            </a:r>
          </a:p>
          <a:p>
            <a:pPr marL="578358" indent="-514350">
              <a:buFont typeface="+mj-lt"/>
              <a:buAutoNum type="arabicParenR"/>
            </a:pPr>
            <a:r>
              <a:rPr lang="en-US" dirty="0" smtClean="0"/>
              <a:t>Malicious </a:t>
            </a:r>
            <a:r>
              <a:rPr lang="en-US" smtClean="0"/>
              <a:t>software development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5984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Today’s Agenda </a:t>
            </a:r>
            <a:endParaRPr lang="en-IN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741913"/>
              </p:ext>
            </p:extLst>
          </p:nvPr>
        </p:nvGraphicFramePr>
        <p:xfrm>
          <a:off x="533400" y="853440"/>
          <a:ext cx="8229600" cy="6655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0168"/>
                <a:gridCol w="3999432"/>
              </a:tblGrid>
              <a:tr h="124783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Topics I shall share today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To 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Enchant you</a:t>
                      </a:r>
                      <a:endParaRPr lang="en-I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Topics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</a:rPr>
                        <a:t> I shall not harp on 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</a:rPr>
                        <a:t>To kill your time</a:t>
                      </a:r>
                      <a:endParaRPr lang="en-IN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0721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="1" dirty="0" smtClean="0"/>
                        <a:t> Possible Attacks on your system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="1" dirty="0" smtClean="0"/>
                        <a:t>Common</a:t>
                      </a:r>
                      <a:r>
                        <a:rPr lang="en-US" b="1" baseline="0" dirty="0" smtClean="0"/>
                        <a:t> Preventives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="1" baseline="0" dirty="0" smtClean="0"/>
                        <a:t> Good practice to safe-surf web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="1" baseline="0" dirty="0" smtClean="0"/>
                        <a:t> My own prescriptions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="1" baseline="0" dirty="0" smtClean="0"/>
                        <a:t>Some wonderful demonstration replicating attacks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="1" baseline="0" dirty="0" smtClean="0"/>
                        <a:t>Preventive mechanism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UcPeriod"/>
                      </a:pPr>
                      <a:r>
                        <a:rPr lang="en-US" b="1" dirty="0" smtClean="0"/>
                        <a:t> Basic Cryptography</a:t>
                      </a:r>
                    </a:p>
                    <a:p>
                      <a:pPr marL="342900" indent="-342900">
                        <a:buFont typeface="+mj-lt"/>
                        <a:buAutoNum type="alphaUcPeriod"/>
                      </a:pPr>
                      <a:r>
                        <a:rPr lang="en-US" b="1" dirty="0" smtClean="0"/>
                        <a:t>Bookish</a:t>
                      </a:r>
                      <a:r>
                        <a:rPr lang="en-US" b="1" baseline="0" dirty="0" smtClean="0"/>
                        <a:t> Web Architectures</a:t>
                      </a:r>
                    </a:p>
                    <a:p>
                      <a:pPr marL="342900" indent="-342900">
                        <a:buFont typeface="+mj-lt"/>
                        <a:buAutoNum type="alphaUcPeriod"/>
                      </a:pPr>
                      <a:r>
                        <a:rPr lang="en-US" b="1" baseline="0" dirty="0" smtClean="0"/>
                        <a:t>Parsing it all for Linux against Microsoft</a:t>
                      </a:r>
                    </a:p>
                    <a:p>
                      <a:pPr marL="342900" indent="-342900">
                        <a:buFont typeface="+mj-lt"/>
                        <a:buAutoNum type="alphaUcPeriod"/>
                      </a:pPr>
                      <a:r>
                        <a:rPr lang="en-US" b="1" baseline="0" dirty="0" smtClean="0"/>
                        <a:t>A  hell-lot-of slides to jam your brain.  </a:t>
                      </a:r>
                    </a:p>
                    <a:p>
                      <a:pPr marL="342900" indent="-342900">
                        <a:buFont typeface="+mj-lt"/>
                        <a:buAutoNum type="alphaUcPeriod"/>
                      </a:pPr>
                      <a:endParaRPr lang="en-US" b="1" dirty="0" smtClean="0"/>
                    </a:p>
                    <a:p>
                      <a:pPr marL="342900" indent="-342900">
                        <a:buFont typeface="+mj-lt"/>
                        <a:buAutoNum type="alphaUcPeriod"/>
                      </a:pPr>
                      <a:endParaRPr lang="en-IN" b="1" dirty="0"/>
                    </a:p>
                  </a:txBody>
                  <a:tcPr/>
                </a:tc>
              </a:tr>
              <a:tr h="2755800">
                <a:tc>
                  <a:txBody>
                    <a:bodyPr/>
                    <a:lstStyle/>
                    <a:p>
                      <a:pPr algn="l"/>
                      <a:endParaRPr lang="en-IN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1400" dirty="0"/>
                    </a:p>
                  </a:txBody>
                  <a:tcPr/>
                </a:tc>
              </a:tr>
              <a:tr h="3518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710" y="3646091"/>
            <a:ext cx="1282540" cy="3241479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990600" y="4419600"/>
            <a:ext cx="3726656" cy="1828800"/>
          </a:xfrm>
          <a:prstGeom prst="wedgeRoundRectCallout">
            <a:avLst>
              <a:gd name="adj1" fmla="val 122774"/>
              <a:gd name="adj2" fmla="val -6335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So, friends! May we whistle it off?</a:t>
            </a:r>
            <a:endParaRPr lang="en-IN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547910"/>
            <a:ext cx="762000" cy="83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Possible Devils for your Syste</a:t>
            </a:r>
            <a:r>
              <a:rPr lang="en-US" sz="4000" b="1" dirty="0">
                <a:solidFill>
                  <a:srgbClr val="FF0000"/>
                </a:solidFill>
              </a:rPr>
              <a:t>m</a:t>
            </a:r>
            <a:endParaRPr lang="en-IN" sz="40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1905000"/>
            <a:ext cx="7696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Malicious Cookies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Malicious Free / Open Source Software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SQL Injection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 injection (E.g. Java script)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Signed Applets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evil browser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Browser Extension/ 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plug-in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Phishing 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Pirated (Cracked) Operating System with Malicious TCP/IP stack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Improper and Insecure Use of USB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Network Zones (E.g. Wi-Fi zone provided by a Cafeteria )</a:t>
            </a:r>
          </a:p>
        </p:txBody>
      </p:sp>
    </p:spTree>
    <p:extLst>
      <p:ext uri="{BB962C8B-B14F-4D97-AF65-F5344CB8AC3E}">
        <p14:creationId xmlns:p14="http://schemas.microsoft.com/office/powerpoint/2010/main" val="31182133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58564"/>
            <a:ext cx="4114800" cy="35992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SQL Injection</a:t>
            </a:r>
            <a:endParaRPr lang="en-IN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038600"/>
            <a:ext cx="1371600" cy="2441448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5334000" y="838200"/>
            <a:ext cx="3352800" cy="1600200"/>
          </a:xfrm>
          <a:prstGeom prst="wedgeRoundRectCallout">
            <a:avLst>
              <a:gd name="adj1" fmla="val 29404"/>
              <a:gd name="adj2" fmla="val 145229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 not have an account here. Let me try something wicked!</a:t>
            </a:r>
            <a:endParaRPr lang="en-IN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9042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SQL injection Continued</a:t>
            </a:r>
            <a:endParaRPr lang="en-IN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05000"/>
            <a:ext cx="8449056" cy="44196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0304" y="1414119"/>
            <a:ext cx="343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Login Web Service (A servlet)</a:t>
            </a:r>
            <a:endParaRPr lang="en-IN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8136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SQL Injection: Back end code</a:t>
            </a:r>
            <a:endParaRPr lang="en-IN" sz="4000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8229600" cy="46482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429000"/>
            <a:ext cx="5029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89234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SQL Injection</a:t>
            </a:r>
            <a:endParaRPr lang="en-IN" b="1" dirty="0">
              <a:solidFill>
                <a:srgbClr val="FF0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6590" y="267494"/>
            <a:ext cx="4114800" cy="36004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6923" y="1517538"/>
            <a:ext cx="35814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anyPassword</a:t>
            </a:r>
            <a:r>
              <a:rPr lang="en-US" b="1" dirty="0" smtClean="0">
                <a:solidFill>
                  <a:srgbClr val="FF0000"/>
                </a:solidFill>
              </a:rPr>
              <a:t>’ or ‘1’=‘1</a:t>
            </a:r>
            <a:endParaRPr lang="en-IN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06495" y="2209800"/>
            <a:ext cx="2203705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86923" y="4191000"/>
            <a:ext cx="8704677" cy="14418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B0F0"/>
                </a:solidFill>
              </a:rPr>
              <a:t>count</a:t>
            </a:r>
            <a:r>
              <a:rPr lang="en-US" dirty="0" smtClean="0"/>
              <a:t>(*) from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User_Table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where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uid</a:t>
            </a:r>
            <a:r>
              <a:rPr lang="en-US" dirty="0" smtClean="0"/>
              <a:t>=‘</a:t>
            </a:r>
            <a:r>
              <a:rPr lang="en-US" dirty="0" smtClean="0">
                <a:solidFill>
                  <a:srgbClr val="92D050"/>
                </a:solidFill>
              </a:rPr>
              <a:t>Sohamsengupta</a:t>
            </a:r>
            <a:r>
              <a:rPr lang="en-US" dirty="0" smtClean="0"/>
              <a:t>’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AND </a:t>
            </a:r>
          </a:p>
          <a:p>
            <a:pPr algn="ctr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pwd</a:t>
            </a:r>
            <a:r>
              <a:rPr lang="en-US" dirty="0" smtClean="0"/>
              <a:t>=‘</a:t>
            </a:r>
            <a:r>
              <a:rPr lang="en-US" dirty="0" err="1" smtClean="0">
                <a:solidFill>
                  <a:srgbClr val="92D050"/>
                </a:solidFill>
              </a:rPr>
              <a:t>anyPassword</a:t>
            </a:r>
            <a:r>
              <a:rPr lang="en-US" dirty="0" smtClean="0"/>
              <a:t>’ </a:t>
            </a:r>
            <a:r>
              <a:rPr lang="en-US" b="1" dirty="0" smtClean="0">
                <a:solidFill>
                  <a:srgbClr val="FF0000"/>
                </a:solidFill>
              </a:rPr>
              <a:t>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‘1’=‘1’</a:t>
            </a:r>
            <a:endParaRPr lang="en-IN" dirty="0">
              <a:solidFill>
                <a:srgbClr val="92D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3429000"/>
            <a:ext cx="3070071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Web Service Runs this SQL</a:t>
            </a:r>
            <a:endParaRPr lang="en-IN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06818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Evil Applets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Applets are considered to be secure, because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>
                <a:solidFill>
                  <a:srgbClr val="00B0F0"/>
                </a:solidFill>
              </a:rPr>
              <a:t>They cannot access local machine’s files and other system resources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Java generally does not have access to native platform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Signed Applets can!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Users blindly trusts signed applets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344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Evil Browser &amp; Browser Plug-in</a:t>
            </a:r>
            <a:endParaRPr lang="en-IN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362311"/>
            <a:ext cx="1282700" cy="20923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F5F7-4807-4568-8167-77A9FB3CC5BC}" type="datetime2">
              <a:rPr lang="en-US" smtClean="0"/>
              <a:pPr/>
              <a:t>Thursday, February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sohamsengupta@yahoo.com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loud Callout 7"/>
          <p:cNvSpPr/>
          <p:nvPr/>
        </p:nvSpPr>
        <p:spPr>
          <a:xfrm>
            <a:off x="1676400" y="1371600"/>
            <a:ext cx="5334000" cy="2406760"/>
          </a:xfrm>
          <a:prstGeom prst="cloudCallout">
            <a:avLst>
              <a:gd name="adj1" fmla="val -54351"/>
              <a:gd name="adj2" fmla="val 8291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 am a good developer! I develop my good browser which will steal users’ information and ….</a:t>
            </a:r>
            <a:endParaRPr lang="en-IN" b="1" dirty="0">
              <a:solidFill>
                <a:srgbClr val="FFFF00"/>
              </a:solidFill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3352800" y="3778360"/>
            <a:ext cx="5334000" cy="2406760"/>
          </a:xfrm>
          <a:prstGeom prst="cloudCallout">
            <a:avLst>
              <a:gd name="adj1" fmla="val -73797"/>
              <a:gd name="adj2" fmla="val 2053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I have made a Chrome Extension that does wicked tricks and captures your PG-info</a:t>
            </a:r>
            <a:endParaRPr lang="en-IN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81741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732</TotalTime>
  <Words>726</Words>
  <Application>Microsoft Office PowerPoint</Application>
  <PresentationFormat>On-screen Show (4:3)</PresentationFormat>
  <Paragraphs>142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Agency FB</vt:lpstr>
      <vt:lpstr>Arial</vt:lpstr>
      <vt:lpstr>Calibri</vt:lpstr>
      <vt:lpstr>Century Gothic</vt:lpstr>
      <vt:lpstr>Comic Sans MS</vt:lpstr>
      <vt:lpstr>Times New Roman</vt:lpstr>
      <vt:lpstr>Verdana</vt:lpstr>
      <vt:lpstr>Wingdings</vt:lpstr>
      <vt:lpstr>Wingdings 2</vt:lpstr>
      <vt:lpstr>Verve</vt:lpstr>
      <vt:lpstr>PowerPoint Presentation</vt:lpstr>
      <vt:lpstr>Today’s Agenda </vt:lpstr>
      <vt:lpstr>Possible Devils for your System</vt:lpstr>
      <vt:lpstr>SQL Injection</vt:lpstr>
      <vt:lpstr>SQL injection Continued</vt:lpstr>
      <vt:lpstr>SQL Injection: Back end code</vt:lpstr>
      <vt:lpstr>SQL Injection</vt:lpstr>
      <vt:lpstr>Evil Applets</vt:lpstr>
      <vt:lpstr>Evil Browser &amp; Browser Plug-in</vt:lpstr>
      <vt:lpstr>Pirated (Cracked) Operating System</vt:lpstr>
      <vt:lpstr>Malicious Software</vt:lpstr>
      <vt:lpstr>Public Wi-Fi Zones</vt:lpstr>
      <vt:lpstr>Java Script &amp; Ajax</vt:lpstr>
      <vt:lpstr>Do’s</vt:lpstr>
      <vt:lpstr>Don’t</vt:lpstr>
      <vt:lpstr>Don’t</vt:lpstr>
      <vt:lpstr>Time for some innovative demo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Java.lang.Object: Adam-’n’-Eve of Java</dc:title>
  <dc:creator>sohamsengupta</dc:creator>
  <cp:lastModifiedBy>sohamsengupta</cp:lastModifiedBy>
  <cp:revision>275</cp:revision>
  <dcterms:created xsi:type="dcterms:W3CDTF">2006-08-16T00:00:00Z</dcterms:created>
  <dcterms:modified xsi:type="dcterms:W3CDTF">2014-02-27T17:32:32Z</dcterms:modified>
</cp:coreProperties>
</file>